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56" r:id="rId3"/>
    <p:sldId id="284" r:id="rId4"/>
    <p:sldId id="285" r:id="rId5"/>
    <p:sldId id="280" r:id="rId6"/>
    <p:sldId id="269" r:id="rId7"/>
    <p:sldId id="270" r:id="rId8"/>
    <p:sldId id="287" r:id="rId9"/>
    <p:sldId id="257" r:id="rId10"/>
    <p:sldId id="258" r:id="rId11"/>
    <p:sldId id="259" r:id="rId12"/>
    <p:sldId id="271" r:id="rId13"/>
    <p:sldId id="272" r:id="rId14"/>
    <p:sldId id="278" r:id="rId15"/>
    <p:sldId id="273" r:id="rId16"/>
    <p:sldId id="289" r:id="rId17"/>
    <p:sldId id="291" r:id="rId18"/>
    <p:sldId id="274" r:id="rId19"/>
    <p:sldId id="279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F5D9-0E61-4F5E-BC41-261A316EE421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9E519-9DE2-446A-849E-C0A92D44A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F5D9-0E61-4F5E-BC41-261A316EE421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9E519-9DE2-446A-849E-C0A92D44A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F5D9-0E61-4F5E-BC41-261A316EE421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9E519-9DE2-446A-849E-C0A92D44A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F5D9-0E61-4F5E-BC41-261A316EE421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9E519-9DE2-446A-849E-C0A92D44A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F5D9-0E61-4F5E-BC41-261A316EE421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9E519-9DE2-446A-849E-C0A92D44A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F5D9-0E61-4F5E-BC41-261A316EE421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9E519-9DE2-446A-849E-C0A92D44A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F5D9-0E61-4F5E-BC41-261A316EE421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9E519-9DE2-446A-849E-C0A92D44A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F5D9-0E61-4F5E-BC41-261A316EE421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9E519-9DE2-446A-849E-C0A92D44A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F5D9-0E61-4F5E-BC41-261A316EE421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9E519-9DE2-446A-849E-C0A92D44A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F5D9-0E61-4F5E-BC41-261A316EE421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9E519-9DE2-446A-849E-C0A92D44A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F5D9-0E61-4F5E-BC41-261A316EE421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9E519-9DE2-446A-849E-C0A92D44A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8F5D9-0E61-4F5E-BC41-261A316EE421}" type="datetimeFigureOut">
              <a:rPr lang="en-US" smtClean="0"/>
              <a:pPr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9E519-9DE2-446A-849E-C0A92D44AA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zzle.com/articles/who-discovered-dna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zzle.com/articles/dna-transcription.html" TargetMode="External"/><Relationship Id="rId2" Type="http://schemas.openxmlformats.org/officeDocument/2006/relationships/hyperlink" Target="http://www.buzzle.com/editorials/2-15-2004-50571.asp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uzzle.com/articles/ribosome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0" y="2133600"/>
            <a:ext cx="3313355" cy="2057400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solidFill>
                  <a:srgbClr val="FF0000"/>
                </a:solidFill>
              </a:rPr>
              <a:t>Nucleus </a:t>
            </a:r>
            <a:br>
              <a:rPr lang="en-US" sz="6000" dirty="0" smtClean="0">
                <a:solidFill>
                  <a:srgbClr val="FF0000"/>
                </a:solidFill>
              </a:rPr>
            </a:br>
            <a:r>
              <a:rPr lang="en-US" sz="6000" dirty="0" smtClean="0">
                <a:solidFill>
                  <a:srgbClr val="FF0000"/>
                </a:solidFill>
              </a:rPr>
              <a:t>&amp;</a:t>
            </a:r>
            <a:br>
              <a:rPr lang="en-US" sz="6000" dirty="0" smtClean="0">
                <a:solidFill>
                  <a:srgbClr val="FF0000"/>
                </a:solidFill>
              </a:rPr>
            </a:br>
            <a:r>
              <a:rPr lang="en-US" sz="6000" dirty="0" smtClean="0">
                <a:solidFill>
                  <a:srgbClr val="FF0000"/>
                </a:solidFill>
              </a:rPr>
              <a:t>Nucleolus</a:t>
            </a:r>
            <a:endParaRPr lang="en-US" sz="60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Joel\Pictures\nucleus1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83740"/>
            <a:ext cx="3886200" cy="456603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0570457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14:ripple dir="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parajita" pitchFamily="34" charset="0"/>
                <a:cs typeface="Aparajita" pitchFamily="34" charset="0"/>
              </a:rPr>
              <a:t>Only the cells of advanced organisms, known as </a:t>
            </a:r>
            <a:r>
              <a:rPr lang="en-US" sz="2400" b="1" dirty="0" smtClean="0">
                <a:latin typeface="Aparajita" pitchFamily="34" charset="0"/>
                <a:cs typeface="Aparajita" pitchFamily="34" charset="0"/>
              </a:rPr>
              <a:t>eukaryotes</a:t>
            </a:r>
            <a:r>
              <a:rPr lang="en-US" sz="2400" dirty="0" smtClean="0">
                <a:latin typeface="Aparajita" pitchFamily="34" charset="0"/>
                <a:cs typeface="Aparajita" pitchFamily="34" charset="0"/>
              </a:rPr>
              <a:t>, have a nucleus.</a:t>
            </a:r>
          </a:p>
          <a:p>
            <a:endParaRPr lang="en-US" sz="2400" dirty="0" smtClean="0">
              <a:latin typeface="Aparajita" pitchFamily="34" charset="0"/>
              <a:cs typeface="Aparajita" pitchFamily="34" charset="0"/>
            </a:endParaRPr>
          </a:p>
          <a:p>
            <a:r>
              <a:rPr lang="en-US" sz="2400" dirty="0" smtClean="0">
                <a:latin typeface="Aparajita" pitchFamily="34" charset="0"/>
                <a:cs typeface="Aparajita" pitchFamily="34" charset="0"/>
              </a:rPr>
              <a:t> Generally there is only </a:t>
            </a:r>
            <a:r>
              <a:rPr lang="en-US" sz="2400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one nucleus per cell, </a:t>
            </a:r>
            <a:r>
              <a:rPr lang="en-US" sz="2400" dirty="0" smtClean="0">
                <a:latin typeface="Aparajita" pitchFamily="34" charset="0"/>
                <a:cs typeface="Aparajita" pitchFamily="34" charset="0"/>
              </a:rPr>
              <a:t>but there are exceptions such as slime molds and the </a:t>
            </a:r>
            <a:r>
              <a:rPr lang="en-US" sz="2400" dirty="0" err="1" smtClean="0">
                <a:latin typeface="Aparajita" pitchFamily="34" charset="0"/>
                <a:cs typeface="Aparajita" pitchFamily="34" charset="0"/>
              </a:rPr>
              <a:t>Siphonales</a:t>
            </a:r>
            <a:r>
              <a:rPr lang="en-US" sz="2400" dirty="0" smtClean="0">
                <a:latin typeface="Aparajita" pitchFamily="34" charset="0"/>
                <a:cs typeface="Aparajita" pitchFamily="34" charset="0"/>
              </a:rPr>
              <a:t> group of algae. </a:t>
            </a:r>
          </a:p>
          <a:p>
            <a:endParaRPr lang="en-US" sz="2400" dirty="0" smtClean="0">
              <a:latin typeface="Aparajita" pitchFamily="34" charset="0"/>
              <a:cs typeface="Aparajita" pitchFamily="34" charset="0"/>
            </a:endParaRPr>
          </a:p>
          <a:p>
            <a:r>
              <a:rPr lang="en-US" sz="2400" dirty="0" smtClean="0">
                <a:latin typeface="Aparajita" pitchFamily="34" charset="0"/>
                <a:cs typeface="Aparajita" pitchFamily="34" charset="0"/>
              </a:rPr>
              <a:t>Simpler one-celled organisms (</a:t>
            </a:r>
            <a:r>
              <a:rPr lang="en-US" sz="2400" b="1" dirty="0" smtClean="0">
                <a:latin typeface="Aparajita" pitchFamily="34" charset="0"/>
                <a:cs typeface="Aparajita" pitchFamily="34" charset="0"/>
              </a:rPr>
              <a:t>prokaryotes</a:t>
            </a:r>
            <a:r>
              <a:rPr lang="en-US" sz="2400" dirty="0" smtClean="0">
                <a:latin typeface="Aparajita" pitchFamily="34" charset="0"/>
                <a:cs typeface="Aparajita" pitchFamily="34" charset="0"/>
              </a:rPr>
              <a:t>), like the bacteria and cyanobacteria, don't have a nucleus.</a:t>
            </a:r>
          </a:p>
          <a:p>
            <a:pPr>
              <a:buNone/>
            </a:pPr>
            <a:endParaRPr lang="en-US" sz="2400" dirty="0" smtClean="0">
              <a:latin typeface="Aparajita" pitchFamily="34" charset="0"/>
              <a:cs typeface="Aparajita" pitchFamily="34" charset="0"/>
            </a:endParaRPr>
          </a:p>
          <a:p>
            <a:r>
              <a:rPr lang="en-US" sz="2400" dirty="0" smtClean="0">
                <a:latin typeface="Aparajita" pitchFamily="34" charset="0"/>
                <a:cs typeface="Aparajita" pitchFamily="34" charset="0"/>
              </a:rPr>
              <a:t> In these organisms, all the cell's information and administrative functions are dispersed throughout the cytoplasm.</a:t>
            </a:r>
          </a:p>
          <a:p>
            <a:endParaRPr lang="en-US" sz="2400" dirty="0"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spherical nucleus </a:t>
            </a:r>
            <a:r>
              <a:rPr lang="en-US" dirty="0" smtClean="0">
                <a:solidFill>
                  <a:srgbClr val="FF0000"/>
                </a:solidFill>
              </a:rPr>
              <a:t>occupies about 10 percent of a cell's volume</a:t>
            </a:r>
            <a:r>
              <a:rPr lang="en-US" dirty="0" smtClean="0"/>
              <a:t>, making it the cell's most prominent feature.</a:t>
            </a:r>
          </a:p>
          <a:p>
            <a:endParaRPr lang="en-US" dirty="0" smtClean="0"/>
          </a:p>
          <a:p>
            <a:r>
              <a:rPr lang="en-US" dirty="0" smtClean="0"/>
              <a:t> Most of the nuclear material consists of </a:t>
            </a:r>
            <a:r>
              <a:rPr lang="en-US" dirty="0" smtClean="0">
                <a:solidFill>
                  <a:srgbClr val="FF0000"/>
                </a:solidFill>
              </a:rPr>
              <a:t>chromatin</a:t>
            </a:r>
            <a:r>
              <a:rPr lang="en-US" dirty="0" smtClean="0"/>
              <a:t>, the unstructured form of the cell's DNA that will organize to form chromosomes during mitosis or cell division.</a:t>
            </a:r>
          </a:p>
          <a:p>
            <a:endParaRPr lang="en-US" dirty="0" smtClean="0"/>
          </a:p>
          <a:p>
            <a:r>
              <a:rPr lang="en-US" dirty="0" smtClean="0"/>
              <a:t> Also </a:t>
            </a:r>
            <a:r>
              <a:rPr lang="en-US" dirty="0" smtClean="0">
                <a:solidFill>
                  <a:srgbClr val="FF0000"/>
                </a:solidFill>
              </a:rPr>
              <a:t>inside the nucleus is the nucleolus</a:t>
            </a:r>
            <a:r>
              <a:rPr lang="en-US" dirty="0" smtClean="0"/>
              <a:t>, an organelle that synthesizes protein-producing macromolecular assemblies called ribosome's.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Cell Nucleus: Structure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>
            <a:normAutofit fontScale="32500" lnSpcReduction="2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8600" dirty="0" smtClean="0"/>
              <a:t>The structure of a cell nucleus consists of ….</a:t>
            </a:r>
          </a:p>
          <a:p>
            <a:endParaRPr lang="en-US" sz="8600" dirty="0" smtClean="0"/>
          </a:p>
          <a:p>
            <a:pPr marL="1371600" indent="-1371600">
              <a:buFont typeface="+mj-lt"/>
              <a:buAutoNum type="arabicParenR"/>
            </a:pPr>
            <a:r>
              <a:rPr lang="en-US" sz="8600" dirty="0" smtClean="0">
                <a:solidFill>
                  <a:srgbClr val="FF0000"/>
                </a:solidFill>
              </a:rPr>
              <a:t>Nuclear membrane (Nuclear envelope), </a:t>
            </a:r>
          </a:p>
          <a:p>
            <a:pPr marL="1371600" indent="-1371600">
              <a:buFont typeface="+mj-lt"/>
              <a:buAutoNum type="arabicParenR"/>
            </a:pPr>
            <a:r>
              <a:rPr lang="en-US" sz="8600" dirty="0" smtClean="0">
                <a:solidFill>
                  <a:srgbClr val="FF0000"/>
                </a:solidFill>
              </a:rPr>
              <a:t>Nucleoplasm,</a:t>
            </a:r>
          </a:p>
          <a:p>
            <a:pPr marL="1371600" indent="-1371600">
              <a:buFont typeface="+mj-lt"/>
              <a:buAutoNum type="arabicParenR"/>
            </a:pPr>
            <a:r>
              <a:rPr lang="en-US" sz="8600" dirty="0" smtClean="0">
                <a:solidFill>
                  <a:srgbClr val="FF0000"/>
                </a:solidFill>
              </a:rPr>
              <a:t> Nucleolus and </a:t>
            </a:r>
          </a:p>
          <a:p>
            <a:pPr marL="1371600" indent="-1371600">
              <a:buFont typeface="+mj-lt"/>
              <a:buAutoNum type="arabicParenR"/>
            </a:pPr>
            <a:r>
              <a:rPr lang="en-US" sz="8600" dirty="0" smtClean="0">
                <a:solidFill>
                  <a:srgbClr val="FF0000"/>
                </a:solidFill>
              </a:rPr>
              <a:t>Chromosomes.</a:t>
            </a:r>
          </a:p>
          <a:p>
            <a:endParaRPr lang="en-US" sz="8600" dirty="0" smtClean="0"/>
          </a:p>
          <a:p>
            <a:r>
              <a:rPr lang="en-US" sz="8600" dirty="0" smtClean="0"/>
              <a:t> </a:t>
            </a:r>
            <a:r>
              <a:rPr lang="en-US" sz="8600" dirty="0" smtClean="0">
                <a:solidFill>
                  <a:srgbClr val="FF0000"/>
                </a:solidFill>
              </a:rPr>
              <a:t>Nucleoplasm,</a:t>
            </a:r>
            <a:r>
              <a:rPr lang="en-US" sz="8600" dirty="0" smtClean="0"/>
              <a:t> also known as </a:t>
            </a:r>
            <a:r>
              <a:rPr lang="en-US" sz="8600" dirty="0" smtClean="0">
                <a:solidFill>
                  <a:srgbClr val="FF0000"/>
                </a:solidFill>
              </a:rPr>
              <a:t>karyoplasms</a:t>
            </a:r>
            <a:r>
              <a:rPr lang="en-US" sz="8600" dirty="0" smtClean="0"/>
              <a:t>, is the matrix present inside the nucleus. </a:t>
            </a:r>
          </a:p>
          <a:p>
            <a:endParaRPr lang="en-US" sz="8600" dirty="0" smtClean="0"/>
          </a:p>
          <a:p>
            <a:r>
              <a:rPr lang="en-US" sz="8600" dirty="0" smtClean="0"/>
              <a:t>several parts of a cell nucleus. </a:t>
            </a:r>
            <a:br>
              <a:rPr lang="en-US" sz="8600" dirty="0" smtClean="0"/>
            </a:br>
            <a:r>
              <a:rPr lang="en-US" sz="8600" dirty="0" smtClean="0"/>
              <a:t/>
            </a:r>
            <a:br>
              <a:rPr lang="en-US" sz="8600" dirty="0" smtClean="0"/>
            </a:br>
            <a:endParaRPr lang="en-US" sz="8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3349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Nuclear Membrane: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534400" cy="6096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A double-layered membrane, the nuclear envelope, </a:t>
            </a:r>
            <a:r>
              <a:rPr lang="en-US" sz="2400" dirty="0" smtClean="0">
                <a:solidFill>
                  <a:srgbClr val="FF0000"/>
                </a:solidFill>
              </a:rPr>
              <a:t>separates contents </a:t>
            </a:r>
            <a:r>
              <a:rPr lang="en-US" sz="2400" dirty="0" smtClean="0"/>
              <a:t>of the nucleus from the cellular cytoplasm </a:t>
            </a:r>
          </a:p>
          <a:p>
            <a:r>
              <a:rPr lang="en-US" sz="2400" dirty="0" smtClean="0"/>
              <a:t>The nuclear membrane is a </a:t>
            </a:r>
            <a:r>
              <a:rPr lang="en-US" sz="2400" dirty="0" smtClean="0">
                <a:solidFill>
                  <a:srgbClr val="FF0000"/>
                </a:solidFill>
              </a:rPr>
              <a:t>double-layered </a:t>
            </a:r>
            <a:r>
              <a:rPr lang="en-US" sz="2400" dirty="0" smtClean="0"/>
              <a:t>structure that encloses the contents of the nucleus.</a:t>
            </a:r>
          </a:p>
          <a:p>
            <a:r>
              <a:rPr lang="en-US" sz="2400" dirty="0" smtClean="0"/>
              <a:t> The </a:t>
            </a:r>
            <a:r>
              <a:rPr lang="en-US" sz="2400" dirty="0" smtClean="0">
                <a:solidFill>
                  <a:srgbClr val="FF0000"/>
                </a:solidFill>
              </a:rPr>
              <a:t>outer layer (50 -90 A°)</a:t>
            </a:r>
            <a:r>
              <a:rPr lang="en-US" sz="2400" dirty="0" smtClean="0"/>
              <a:t>of the nuclear membrane is connected to the </a:t>
            </a:r>
            <a:r>
              <a:rPr lang="en-US" sz="2400" dirty="0" smtClean="0">
                <a:solidFill>
                  <a:srgbClr val="FF0000"/>
                </a:solidFill>
              </a:rPr>
              <a:t>endoplasmic reticulum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A fluid-filled space or </a:t>
            </a:r>
            <a:r>
              <a:rPr lang="en-US" sz="2400" dirty="0" err="1" smtClean="0">
                <a:solidFill>
                  <a:srgbClr val="FF0000"/>
                </a:solidFill>
              </a:rPr>
              <a:t>Perinuclear</a:t>
            </a:r>
            <a:r>
              <a:rPr lang="en-US" sz="2400" dirty="0" smtClean="0">
                <a:solidFill>
                  <a:srgbClr val="FF0000"/>
                </a:solidFill>
              </a:rPr>
              <a:t> space ( 110-140 A°) </a:t>
            </a:r>
            <a:r>
              <a:rPr lang="en-US" sz="2400" dirty="0" smtClean="0"/>
              <a:t>is present between the two layers of a nuclear membrane.</a:t>
            </a:r>
          </a:p>
          <a:p>
            <a:r>
              <a:rPr lang="en-US" sz="2400" dirty="0" smtClean="0"/>
              <a:t> The nucleus communicates with the remaining of the cell or cytoplasm through several openings called </a:t>
            </a:r>
            <a:r>
              <a:rPr lang="en-US" sz="2400" dirty="0" smtClean="0">
                <a:solidFill>
                  <a:srgbClr val="FF0000"/>
                </a:solidFill>
              </a:rPr>
              <a:t>nuclear pores</a:t>
            </a:r>
            <a:r>
              <a:rPr lang="en-US" sz="2400" dirty="0" smtClean="0"/>
              <a:t>.(600 </a:t>
            </a:r>
            <a:r>
              <a:rPr lang="en-US" sz="2400" dirty="0" smtClean="0">
                <a:solidFill>
                  <a:srgbClr val="FF0000"/>
                </a:solidFill>
              </a:rPr>
              <a:t>A°)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Nuclear pores are the sites for the exchange of large molecules (proteins and RNA) between the nucleus and cytoplasm. 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Fibrous lamina (300 A°)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94456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Functions of Nuclear Membrane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3340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Protection of DNA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Nucleo-cytoplasmic material exchange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Attachment of structural elements in the cytoplasm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Attachment of nuclear component during </a:t>
            </a:r>
            <a:r>
              <a:rPr lang="en-US" sz="3000" dirty="0" err="1" smtClean="0"/>
              <a:t>interphase</a:t>
            </a:r>
            <a:endParaRPr lang="en-US" sz="3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Contribution to formation of other cell membranes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Protein synthesis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Antibody production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Synthesis of chromosomal enzymes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25000" lnSpcReduction="20000"/>
          </a:bodyPr>
          <a:lstStyle/>
          <a:p>
            <a:r>
              <a:rPr lang="en-US" sz="11200" b="1" dirty="0" smtClean="0">
                <a:solidFill>
                  <a:srgbClr val="FF0000"/>
                </a:solidFill>
              </a:rPr>
              <a:t>Chromatin/Chromosomes</a:t>
            </a:r>
            <a:r>
              <a:rPr lang="en-US" sz="11200" dirty="0" smtClean="0">
                <a:solidFill>
                  <a:srgbClr val="FF0000"/>
                </a:solidFill>
              </a:rPr>
              <a:t> -</a:t>
            </a:r>
            <a:endParaRPr lang="en-US" sz="12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9600" dirty="0" smtClean="0"/>
              <a:t>Chromosomes are present in the form of strings of </a:t>
            </a:r>
            <a:r>
              <a:rPr lang="en-US" sz="9600" dirty="0" smtClean="0">
                <a:hlinkClick r:id="rId2"/>
              </a:rPr>
              <a:t>DNA</a:t>
            </a:r>
            <a:r>
              <a:rPr lang="en-US" sz="9600" dirty="0" smtClean="0"/>
              <a:t> and </a:t>
            </a:r>
            <a:r>
              <a:rPr lang="en-US" sz="9600" dirty="0" err="1" smtClean="0"/>
              <a:t>histones</a:t>
            </a:r>
            <a:r>
              <a:rPr lang="en-US" sz="9600" dirty="0" smtClean="0"/>
              <a:t> (protein molecules) called chromatin.</a:t>
            </a:r>
          </a:p>
          <a:p>
            <a:pPr>
              <a:buNone/>
            </a:pPr>
            <a:endParaRPr lang="en-US" sz="9600" dirty="0" smtClean="0"/>
          </a:p>
          <a:p>
            <a:r>
              <a:rPr lang="en-US" sz="9600" dirty="0" smtClean="0"/>
              <a:t> Chromatin is further classified into ………………</a:t>
            </a:r>
          </a:p>
          <a:p>
            <a:endParaRPr lang="en-US" sz="9600" dirty="0" smtClean="0"/>
          </a:p>
          <a:p>
            <a:r>
              <a:rPr lang="en-US" sz="9600" dirty="0">
                <a:solidFill>
                  <a:srgbClr val="FF0000"/>
                </a:solidFill>
              </a:rPr>
              <a:t>H</a:t>
            </a:r>
            <a:r>
              <a:rPr lang="en-US" sz="9600" dirty="0" smtClean="0">
                <a:solidFill>
                  <a:srgbClr val="FF0000"/>
                </a:solidFill>
              </a:rPr>
              <a:t>eterochromatin </a:t>
            </a:r>
            <a:r>
              <a:rPr lang="en-US" sz="9600" dirty="0" smtClean="0"/>
              <a:t>and </a:t>
            </a:r>
            <a:r>
              <a:rPr lang="en-US" sz="9600" dirty="0">
                <a:solidFill>
                  <a:srgbClr val="FF0000"/>
                </a:solidFill>
              </a:rPr>
              <a:t>E</a:t>
            </a:r>
            <a:r>
              <a:rPr lang="en-US" sz="9600" dirty="0" smtClean="0">
                <a:solidFill>
                  <a:srgbClr val="FF0000"/>
                </a:solidFill>
              </a:rPr>
              <a:t>uchromatin </a:t>
            </a:r>
            <a:r>
              <a:rPr lang="en-US" sz="9600" dirty="0" smtClean="0"/>
              <a:t>based on the function. </a:t>
            </a:r>
          </a:p>
          <a:p>
            <a:endParaRPr lang="en-US" sz="9600" dirty="0" smtClean="0"/>
          </a:p>
          <a:p>
            <a:r>
              <a:rPr lang="en-US" sz="9600" b="1" dirty="0" smtClean="0"/>
              <a:t>The </a:t>
            </a:r>
            <a:r>
              <a:rPr lang="en-US" sz="9600" b="1" dirty="0" smtClean="0">
                <a:solidFill>
                  <a:srgbClr val="FF0000"/>
                </a:solidFill>
              </a:rPr>
              <a:t>heterochromatin </a:t>
            </a:r>
            <a:r>
              <a:rPr lang="en-US" sz="9600" b="1" dirty="0" smtClean="0"/>
              <a:t>is a highly condensed </a:t>
            </a:r>
            <a:r>
              <a:rPr lang="en-US" sz="9600" dirty="0" smtClean="0"/>
              <a:t>transcriptionally inactive form, mostly present in adjacent to the nuclear membrane.</a:t>
            </a:r>
          </a:p>
          <a:p>
            <a:endParaRPr lang="en-US" sz="9600" dirty="0"/>
          </a:p>
          <a:p>
            <a:pPr>
              <a:buNone/>
            </a:pPr>
            <a:endParaRPr lang="en-US" sz="9600" dirty="0" smtClean="0"/>
          </a:p>
          <a:p>
            <a:r>
              <a:rPr lang="en-US" sz="9600" dirty="0" smtClean="0">
                <a:solidFill>
                  <a:srgbClr val="FF0000"/>
                </a:solidFill>
              </a:rPr>
              <a:t> </a:t>
            </a:r>
            <a:r>
              <a:rPr lang="en-US" sz="9600" b="1" dirty="0" smtClean="0">
                <a:solidFill>
                  <a:srgbClr val="FF0000"/>
                </a:solidFill>
              </a:rPr>
              <a:t>Euchromatin is a delicate, less condensed </a:t>
            </a:r>
            <a:r>
              <a:rPr lang="en-US" sz="9600" dirty="0" smtClean="0"/>
              <a:t>organization of chromatin, which is found abundantly in a transcribing cell. </a:t>
            </a:r>
            <a:br>
              <a:rPr lang="en-US" sz="9600" dirty="0" smtClean="0"/>
            </a:br>
            <a:r>
              <a:rPr lang="en-US" sz="7400" dirty="0" smtClean="0"/>
              <a:t/>
            </a:r>
            <a:br>
              <a:rPr lang="en-US" sz="7400" dirty="0" smtClean="0"/>
            </a:br>
            <a:endParaRPr lang="en-US" sz="7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852" y="685800"/>
            <a:ext cx="7024744" cy="838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Nuclear Envelope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85800" y="1905000"/>
            <a:ext cx="3352800" cy="4114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en-US" sz="2800" b="1" dirty="0" smtClean="0"/>
              <a:t>Consists of: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/>
              <a:t>Phospholipid bi-layer membrane</a:t>
            </a:r>
          </a:p>
          <a:p>
            <a:pPr marL="68580" indent="0">
              <a:buNone/>
            </a:pPr>
            <a:endParaRPr lang="en-US" dirty="0"/>
          </a:p>
          <a:p>
            <a:r>
              <a:rPr lang="en-US" dirty="0" smtClean="0"/>
              <a:t>Nuclear Pores</a:t>
            </a:r>
          </a:p>
          <a:p>
            <a:endParaRPr lang="en-US" dirty="0"/>
          </a:p>
          <a:p>
            <a:r>
              <a:rPr lang="en-US" dirty="0" smtClean="0"/>
              <a:t>Ribosomes</a:t>
            </a:r>
          </a:p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2438400"/>
            <a:ext cx="4259434" cy="2762443"/>
          </a:xfrm>
          <a:prstGeom prst="rect">
            <a:avLst/>
          </a:prstGeom>
          <a:effectLst/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="" xmlns:p14="http://schemas.microsoft.com/office/powerpoint/2010/main" val="32285763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14:ripple dir="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024744" cy="7228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Nuclear Pores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4267200" y="1676400"/>
            <a:ext cx="4267200" cy="4648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000" dirty="0" smtClean="0"/>
              <a:t>Allow small molecules to diffuse easily between nucleoplasm &amp; cytoplasm</a:t>
            </a:r>
          </a:p>
          <a:p>
            <a:endParaRPr lang="en-US" sz="2000" dirty="0" smtClean="0"/>
          </a:p>
          <a:p>
            <a:r>
              <a:rPr lang="en-US" sz="2000" dirty="0" smtClean="0"/>
              <a:t>Control passage of proteins &amp; RNA protein complexes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Import:  proteins moving in to be incorporated into nuclear structure or to catalyze nuclear activities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Export:  RNA / RNA-protein complexes to the cytoplasm</a:t>
            </a:r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3775" y="1828800"/>
            <a:ext cx="3112036" cy="433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13083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ripple dir="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</a:rPr>
              <a:t>Nucleolus: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534400" cy="60198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Parts</a:t>
            </a:r>
            <a:r>
              <a:rPr lang="en-US" sz="2400" dirty="0" smtClean="0"/>
              <a:t>: </a:t>
            </a:r>
            <a:r>
              <a:rPr lang="en-US" sz="2400" dirty="0" err="1" smtClean="0"/>
              <a:t>Fibrilar</a:t>
            </a:r>
            <a:r>
              <a:rPr lang="en-US" sz="2400" dirty="0" smtClean="0"/>
              <a:t> region, Granular region, Amorphous region</a:t>
            </a:r>
          </a:p>
          <a:p>
            <a:r>
              <a:rPr lang="en-US" sz="2400" dirty="0" smtClean="0"/>
              <a:t>The nucleolus is a dense, spherical-shaped structure present inside the nucleus.</a:t>
            </a: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>
                <a:solidFill>
                  <a:srgbClr val="FF0000"/>
                </a:solidFill>
              </a:rPr>
              <a:t> Some </a:t>
            </a:r>
            <a:r>
              <a:rPr lang="en-US" sz="2400" dirty="0" smtClean="0"/>
              <a:t>of the eukaryotic organisms have nucleus that contains up to </a:t>
            </a:r>
            <a:r>
              <a:rPr lang="en-US" sz="2400" dirty="0" smtClean="0">
                <a:solidFill>
                  <a:srgbClr val="FF0000"/>
                </a:solidFill>
              </a:rPr>
              <a:t>four nucleoli.</a:t>
            </a:r>
          </a:p>
          <a:p>
            <a:r>
              <a:rPr lang="en-US" sz="2400" dirty="0" smtClean="0"/>
              <a:t>The nucleolus plays an </a:t>
            </a:r>
            <a:r>
              <a:rPr lang="en-US" sz="2400" dirty="0" smtClean="0">
                <a:solidFill>
                  <a:srgbClr val="FF0000"/>
                </a:solidFill>
              </a:rPr>
              <a:t>indirect role in protein synthesis </a:t>
            </a:r>
            <a:r>
              <a:rPr lang="en-US" sz="2400" dirty="0" smtClean="0"/>
              <a:t>by producing ribosome's. </a:t>
            </a:r>
          </a:p>
          <a:p>
            <a:r>
              <a:rPr lang="en-US" sz="2400" dirty="0" err="1" smtClean="0">
                <a:solidFill>
                  <a:srgbClr val="C00000"/>
                </a:solidFill>
              </a:rPr>
              <a:t>Ribosomes</a:t>
            </a:r>
            <a:r>
              <a:rPr lang="en-US" sz="2400" dirty="0" smtClean="0">
                <a:solidFill>
                  <a:srgbClr val="C00000"/>
                </a:solidFill>
              </a:rPr>
              <a:t> are cell organelles made up of RNA and proteins; </a:t>
            </a:r>
            <a:r>
              <a:rPr lang="en-US" sz="2400" dirty="0" smtClean="0"/>
              <a:t>they are transported to the cytoplasm, which are then attached to the endoplasmic reticulum.</a:t>
            </a:r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Ribosomes</a:t>
            </a:r>
            <a:r>
              <a:rPr lang="en-US" sz="2400" dirty="0" smtClean="0"/>
              <a:t> are the protein-producing structures of a cell.</a:t>
            </a:r>
          </a:p>
          <a:p>
            <a:r>
              <a:rPr lang="en-US" sz="2400" dirty="0" smtClean="0"/>
              <a:t> Nucleolus disappears when a cell undergoes division and is reformed after the completion of cell-division. 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Functions of Nucleolus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RNA  synthesis and storage</a:t>
            </a:r>
          </a:p>
          <a:p>
            <a:r>
              <a:rPr lang="en-US" sz="2800" dirty="0" smtClean="0"/>
              <a:t>Supply energy for nuclear activity</a:t>
            </a:r>
          </a:p>
          <a:p>
            <a:r>
              <a:rPr lang="en-US" sz="2800" dirty="0" smtClean="0"/>
              <a:t>Role in mitosis</a:t>
            </a:r>
          </a:p>
          <a:p>
            <a:r>
              <a:rPr lang="en-US" sz="2800" dirty="0" smtClean="0"/>
              <a:t>Transfer genetic information </a:t>
            </a:r>
          </a:p>
          <a:p>
            <a:r>
              <a:rPr lang="en-US" sz="2800" dirty="0" smtClean="0"/>
              <a:t>Biosynthesis of ribosome's</a:t>
            </a:r>
          </a:p>
          <a:p>
            <a:r>
              <a:rPr lang="en-US" sz="2800" dirty="0" err="1" smtClean="0"/>
              <a:t>Cytoplasmic</a:t>
            </a:r>
            <a:r>
              <a:rPr lang="en-US" sz="2800" dirty="0" smtClean="0"/>
              <a:t> protein synthesis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686800" cy="6400799"/>
          </a:xfrm>
          <a:solidFill>
            <a:schemeClr val="accent4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8000" b="1" dirty="0" smtClean="0"/>
              <a:t/>
            </a:r>
            <a:br>
              <a:rPr lang="en-US" sz="8000" b="1" dirty="0" smtClean="0"/>
            </a:br>
            <a:r>
              <a:rPr lang="en-US" sz="8000" b="1" dirty="0" smtClean="0"/>
              <a:t/>
            </a:r>
            <a:br>
              <a:rPr lang="en-US" sz="8000" b="1" dirty="0" smtClean="0"/>
            </a:br>
            <a:r>
              <a:rPr lang="en-US" sz="8000" b="1" dirty="0" smtClean="0"/>
              <a:t/>
            </a:r>
            <a:br>
              <a:rPr lang="en-US" sz="8000" b="1" dirty="0" smtClean="0"/>
            </a:br>
            <a:r>
              <a:rPr lang="en-US" sz="8000" b="1" dirty="0" smtClean="0"/>
              <a:t/>
            </a:r>
            <a:br>
              <a:rPr lang="en-US" sz="8000" b="1" dirty="0" smtClean="0"/>
            </a:br>
            <a:r>
              <a:rPr lang="en-US" sz="8000" b="1" dirty="0" smtClean="0">
                <a:solidFill>
                  <a:srgbClr val="FF0000"/>
                </a:solidFill>
              </a:rPr>
              <a:t>THE CELL NUCLEUS</a:t>
            </a:r>
            <a:endParaRPr lang="en-US" sz="8000" b="1" dirty="0">
              <a:solidFill>
                <a:srgbClr val="FF0000"/>
              </a:solidFill>
            </a:endParaRPr>
          </a:p>
        </p:txBody>
      </p:sp>
      <p:pic>
        <p:nvPicPr>
          <p:cNvPr id="3" name="Content Placeholder 3" descr="cellnucle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90800" y="609600"/>
            <a:ext cx="3962400" cy="48006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Cell Nucleus: Functions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943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It controls the hereditary characteristics of an organism and is responsible for the protein synthesis, cell division, growth and differentiation. 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Storage of hereditary material</a:t>
            </a:r>
            <a:r>
              <a:rPr lang="en-US" sz="2800" dirty="0" smtClean="0"/>
              <a:t>, the </a:t>
            </a:r>
            <a:r>
              <a:rPr lang="en-US" sz="2800" dirty="0" smtClean="0">
                <a:hlinkClick r:id="rId2"/>
              </a:rPr>
              <a:t>genes</a:t>
            </a:r>
            <a:r>
              <a:rPr lang="en-US" sz="2800" dirty="0" smtClean="0"/>
              <a:t> in the form of long and thin DNA (deoxyribonucleic acid) strands, referred to as chromatins.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Storage of proteins and RNA </a:t>
            </a:r>
            <a:r>
              <a:rPr lang="en-US" sz="2800" dirty="0" smtClean="0"/>
              <a:t>(ribonucleic acid) in the nucleolus.</a:t>
            </a:r>
          </a:p>
          <a:p>
            <a:r>
              <a:rPr lang="en-US" sz="2800" dirty="0" smtClean="0"/>
              <a:t>Nucleus is a site for </a:t>
            </a:r>
            <a:r>
              <a:rPr lang="en-US" sz="2800" dirty="0" smtClean="0">
                <a:hlinkClick r:id="rId3"/>
              </a:rPr>
              <a:t>transcription</a:t>
            </a:r>
            <a:r>
              <a:rPr lang="en-US" sz="2800" dirty="0" smtClean="0"/>
              <a:t> in which messenger RNA (mRNA) are produced for the protein synthesis.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Exchange of hereditary molecules (DNA and RNA) between the nucleus and rest of the cell.</a:t>
            </a:r>
          </a:p>
          <a:p>
            <a:endParaRPr lang="en-US" dirty="0" smtClean="0"/>
          </a:p>
          <a:p>
            <a:r>
              <a:rPr lang="en-US" dirty="0" smtClean="0"/>
              <a:t>During the cell division, chromatins are arranged into chromosomes.</a:t>
            </a:r>
          </a:p>
          <a:p>
            <a:endParaRPr lang="en-US" dirty="0" smtClean="0"/>
          </a:p>
          <a:p>
            <a:r>
              <a:rPr lang="en-US" dirty="0" smtClean="0"/>
              <a:t>Production of </a:t>
            </a:r>
            <a:r>
              <a:rPr lang="en-US" dirty="0" err="1" smtClean="0">
                <a:hlinkClick r:id="rId2"/>
              </a:rPr>
              <a:t>ribosomes</a:t>
            </a:r>
            <a:r>
              <a:rPr lang="en-US" dirty="0" smtClean="0"/>
              <a:t> (protein factories) in the nucleolus.</a:t>
            </a:r>
          </a:p>
          <a:p>
            <a:endParaRPr lang="en-US" dirty="0" smtClean="0"/>
          </a:p>
          <a:p>
            <a:r>
              <a:rPr lang="en-US" dirty="0" smtClean="0"/>
              <a:t>Selective transportation of regulatory factors and energy molecules through nuclear pores.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2819400" cy="801136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History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0" y="5257800"/>
            <a:ext cx="3124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Robert Brown</a:t>
            </a:r>
          </a:p>
          <a:p>
            <a:pPr algn="ctr"/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1773-1858</a:t>
            </a:r>
          </a:p>
          <a:p>
            <a:pPr algn="ctr"/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143000"/>
            <a:ext cx="3193701" cy="3889360"/>
          </a:xfrm>
        </p:spPr>
      </p:pic>
      <p:sp>
        <p:nvSpPr>
          <p:cNvPr id="10" name="TextBox 9"/>
          <p:cNvSpPr txBox="1"/>
          <p:nvPr/>
        </p:nvSpPr>
        <p:spPr>
          <a:xfrm>
            <a:off x="762000" y="1641425"/>
            <a:ext cx="4267200" cy="378565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-Discovered in 1831 by           Scottish botanist </a:t>
            </a:r>
            <a:r>
              <a:rPr lang="en-US" sz="2400" dirty="0" smtClean="0">
                <a:solidFill>
                  <a:srgbClr val="FFFF00"/>
                </a:solidFill>
              </a:rPr>
              <a:t>Robert Brown</a:t>
            </a:r>
          </a:p>
          <a:p>
            <a:endParaRPr lang="en-US" sz="2400" dirty="0"/>
          </a:p>
          <a:p>
            <a:r>
              <a:rPr lang="en-US" sz="2400" dirty="0" smtClean="0"/>
              <a:t>-Suggested </a:t>
            </a:r>
            <a:r>
              <a:rPr lang="en-US" sz="2400" dirty="0"/>
              <a:t>the nucleus played a key role in fertilization and development of the embryo in plants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-Name (nucleus) derived from the Latin word for kernel/nut</a:t>
            </a:r>
          </a:p>
        </p:txBody>
      </p:sp>
    </p:spTree>
    <p:extLst>
      <p:ext uri="{BB962C8B-B14F-4D97-AF65-F5344CB8AC3E}">
        <p14:creationId xmlns="" xmlns:p14="http://schemas.microsoft.com/office/powerpoint/2010/main" val="38624382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14:ripple dir="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7620000" cy="838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Main Characteristics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1687596"/>
            <a:ext cx="4953000" cy="494180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r>
              <a:rPr lang="en-US" dirty="0" smtClean="0"/>
              <a:t>Membrane-enclosed </a:t>
            </a:r>
            <a:r>
              <a:rPr lang="en-US" dirty="0"/>
              <a:t>organelle found in eukaryotic </a:t>
            </a:r>
            <a:r>
              <a:rPr lang="en-US" dirty="0" smtClean="0"/>
              <a:t>cells</a:t>
            </a:r>
          </a:p>
          <a:p>
            <a:endParaRPr lang="en-US" dirty="0" smtClean="0"/>
          </a:p>
          <a:p>
            <a:r>
              <a:rPr lang="en-US" dirty="0" smtClean="0"/>
              <a:t>Generally found in the central region of the cell (in animal cells)</a:t>
            </a:r>
          </a:p>
          <a:p>
            <a:endParaRPr lang="en-US" dirty="0"/>
          </a:p>
          <a:p>
            <a:r>
              <a:rPr lang="en-US" dirty="0" smtClean="0"/>
              <a:t>Roughly spherically shaped</a:t>
            </a:r>
          </a:p>
          <a:p>
            <a:endParaRPr lang="en-US" dirty="0"/>
          </a:p>
          <a:p>
            <a:r>
              <a:rPr lang="en-US" dirty="0" smtClean="0"/>
              <a:t>Largest and most easily seen organelle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590800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88229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14:ripple dir="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Shape</a:t>
            </a:r>
            <a:r>
              <a:rPr lang="en-US" dirty="0" smtClean="0"/>
              <a:t>: Related to the shape of the cell</a:t>
            </a:r>
          </a:p>
          <a:p>
            <a:r>
              <a:rPr lang="en-US" dirty="0" smtClean="0"/>
              <a:t>Almost irregular shape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Size: </a:t>
            </a:r>
            <a:r>
              <a:rPr lang="en-US" dirty="0" smtClean="0"/>
              <a:t>Almost varies </a:t>
            </a:r>
            <a:r>
              <a:rPr lang="en-US" dirty="0" smtClean="0">
                <a:solidFill>
                  <a:srgbClr val="FF0000"/>
                </a:solidFill>
              </a:rPr>
              <a:t>3-25 micron</a:t>
            </a:r>
          </a:p>
          <a:p>
            <a:r>
              <a:rPr lang="en-US" dirty="0" smtClean="0"/>
              <a:t>Depends on cell type ,function, set of chromosomes</a:t>
            </a:r>
          </a:p>
          <a:p>
            <a:endParaRPr lang="en-US" dirty="0" smtClean="0"/>
          </a:p>
          <a:p>
            <a:r>
              <a:rPr lang="en-US" dirty="0" smtClean="0"/>
              <a:t>Mononucleate, </a:t>
            </a:r>
            <a:r>
              <a:rPr lang="en-US" dirty="0" err="1" smtClean="0"/>
              <a:t>binucleate</a:t>
            </a:r>
            <a:r>
              <a:rPr lang="en-US" dirty="0" smtClean="0"/>
              <a:t>, </a:t>
            </a:r>
            <a:r>
              <a:rPr lang="en-US" dirty="0" err="1" smtClean="0"/>
              <a:t>polynucleate</a:t>
            </a:r>
            <a:r>
              <a:rPr lang="en-US" dirty="0" smtClean="0"/>
              <a:t>, disc, spherical, oval, </a:t>
            </a:r>
            <a:r>
              <a:rPr lang="en-US" dirty="0" err="1" smtClean="0"/>
              <a:t>bilobed</a:t>
            </a:r>
            <a:r>
              <a:rPr lang="en-US" dirty="0" smtClean="0"/>
              <a:t>, multi lobed, </a:t>
            </a:r>
            <a:r>
              <a:rPr lang="en-US" dirty="0" err="1" smtClean="0"/>
              <a:t>pyriform</a:t>
            </a:r>
            <a:r>
              <a:rPr lang="en-US" dirty="0" smtClean="0"/>
              <a:t>, spindle, C Shaped, Twisted etc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gency FB" pitchFamily="34" charset="0"/>
              </a:rPr>
              <a:t>THE CELL NUCLEUS</a:t>
            </a:r>
            <a:endParaRPr lang="en-US" b="1" dirty="0">
              <a:latin typeface="Agency FB" pitchFamily="34" charset="0"/>
            </a:endParaRPr>
          </a:p>
        </p:txBody>
      </p:sp>
      <p:pic>
        <p:nvPicPr>
          <p:cNvPr id="4" name="Content Placeholder 3" descr="CELL NUCLEU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914400"/>
            <a:ext cx="4267200" cy="571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0" name="Picture 2" descr="C:\Users\Dell\Pictures\nucleus str.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676400"/>
            <a:ext cx="3810000" cy="335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gency FB" pitchFamily="34" charset="0"/>
              </a:rPr>
              <a:t>ULTRA STRUCTURE OF  NUCLEUS</a:t>
            </a:r>
            <a:endParaRPr lang="en-US" b="1" dirty="0">
              <a:latin typeface="Agency FB" pitchFamily="34" charset="0"/>
            </a:endParaRPr>
          </a:p>
        </p:txBody>
      </p:sp>
      <p:pic>
        <p:nvPicPr>
          <p:cNvPr id="4" name="Content Placeholder 3" descr="nucleus_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66800" y="1143000"/>
            <a:ext cx="7162800" cy="4952999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7024744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Structure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066800"/>
            <a:ext cx="8001000" cy="5105400"/>
          </a:xfrm>
        </p:spPr>
      </p:pic>
    </p:spTree>
    <p:extLst>
      <p:ext uri="{BB962C8B-B14F-4D97-AF65-F5344CB8AC3E}">
        <p14:creationId xmlns="" xmlns:p14="http://schemas.microsoft.com/office/powerpoint/2010/main" val="25531499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14:ripple dir="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The nucleus is a highly specialized organelle that serves as the information and </a:t>
            </a:r>
            <a:r>
              <a:rPr lang="en-US" dirty="0" smtClean="0">
                <a:solidFill>
                  <a:srgbClr val="FF0000"/>
                </a:solidFill>
              </a:rPr>
              <a:t>administrative center </a:t>
            </a:r>
            <a:r>
              <a:rPr lang="en-US" dirty="0" smtClean="0"/>
              <a:t>of the cell. </a:t>
            </a:r>
          </a:p>
          <a:p>
            <a:r>
              <a:rPr lang="en-US" dirty="0" smtClean="0"/>
              <a:t>This organelle has two major </a:t>
            </a:r>
            <a:r>
              <a:rPr lang="en-US" b="1" dirty="0" smtClean="0">
                <a:solidFill>
                  <a:srgbClr val="FF0000"/>
                </a:solidFill>
              </a:rPr>
              <a:t>functions.</a:t>
            </a:r>
          </a:p>
          <a:p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 It </a:t>
            </a:r>
            <a:r>
              <a:rPr lang="en-US" dirty="0" smtClean="0">
                <a:solidFill>
                  <a:srgbClr val="FF0000"/>
                </a:solidFill>
              </a:rPr>
              <a:t>stores</a:t>
            </a:r>
            <a:r>
              <a:rPr lang="en-US" dirty="0" smtClean="0"/>
              <a:t> the cell's </a:t>
            </a:r>
            <a:r>
              <a:rPr lang="en-US" dirty="0" smtClean="0">
                <a:solidFill>
                  <a:srgbClr val="FF0000"/>
                </a:solidFill>
              </a:rPr>
              <a:t>hereditary material</a:t>
            </a:r>
            <a:r>
              <a:rPr lang="en-US" dirty="0" smtClean="0"/>
              <a:t>, or DNA, and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it </a:t>
            </a:r>
            <a:r>
              <a:rPr lang="en-US" dirty="0" smtClean="0">
                <a:solidFill>
                  <a:srgbClr val="FF0000"/>
                </a:solidFill>
              </a:rPr>
              <a:t>coordinates the cell's activities</a:t>
            </a:r>
            <a:r>
              <a:rPr lang="en-US" dirty="0" smtClean="0"/>
              <a:t>, which include intermediary </a:t>
            </a:r>
            <a:r>
              <a:rPr lang="en-US" b="1" dirty="0" smtClean="0"/>
              <a:t>metabolism, growth, protein synthesis, and reproduction </a:t>
            </a:r>
            <a:r>
              <a:rPr lang="en-US" dirty="0" smtClean="0"/>
              <a:t>(cell division).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836</Words>
  <Application>Microsoft Office PowerPoint</Application>
  <PresentationFormat>On-screen Show (4:3)</PresentationFormat>
  <Paragraphs>129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Nucleus  &amp; Nucleolus</vt:lpstr>
      <vt:lpstr>    THE CELL NUCLEUS</vt:lpstr>
      <vt:lpstr>History</vt:lpstr>
      <vt:lpstr>Main Characteristics</vt:lpstr>
      <vt:lpstr>Slide 5</vt:lpstr>
      <vt:lpstr>THE CELL NUCLEUS</vt:lpstr>
      <vt:lpstr>ULTRA STRUCTURE OF  NUCLEUS</vt:lpstr>
      <vt:lpstr>Structure</vt:lpstr>
      <vt:lpstr>Slide 9</vt:lpstr>
      <vt:lpstr>Slide 10</vt:lpstr>
      <vt:lpstr>Slide 11</vt:lpstr>
      <vt:lpstr>Cell Nucleus: Structure</vt:lpstr>
      <vt:lpstr>Nuclear Membrane:</vt:lpstr>
      <vt:lpstr>Functions of Nuclear Membrane</vt:lpstr>
      <vt:lpstr>Slide 15</vt:lpstr>
      <vt:lpstr>Nuclear Envelope</vt:lpstr>
      <vt:lpstr>Nuclear Pores</vt:lpstr>
      <vt:lpstr>Nucleolus:</vt:lpstr>
      <vt:lpstr>Functions of Nucleolus</vt:lpstr>
      <vt:lpstr>Cell Nucleus: Functions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CELL NUCLEUS</dc:title>
  <dc:creator>Dell</dc:creator>
  <cp:lastModifiedBy>bvdu</cp:lastModifiedBy>
  <cp:revision>42</cp:revision>
  <dcterms:created xsi:type="dcterms:W3CDTF">2011-11-17T07:59:26Z</dcterms:created>
  <dcterms:modified xsi:type="dcterms:W3CDTF">2017-01-04T06:43:36Z</dcterms:modified>
</cp:coreProperties>
</file>