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3" r:id="rId3"/>
    <p:sldId id="257" r:id="rId4"/>
    <p:sldId id="261" r:id="rId5"/>
    <p:sldId id="296" r:id="rId6"/>
    <p:sldId id="289" r:id="rId7"/>
    <p:sldId id="262" r:id="rId8"/>
    <p:sldId id="264" r:id="rId9"/>
    <p:sldId id="303" r:id="rId10"/>
    <p:sldId id="265" r:id="rId11"/>
    <p:sldId id="266" r:id="rId12"/>
    <p:sldId id="267" r:id="rId13"/>
    <p:sldId id="268" r:id="rId14"/>
    <p:sldId id="295" r:id="rId15"/>
    <p:sldId id="288" r:id="rId16"/>
    <p:sldId id="269" r:id="rId17"/>
    <p:sldId id="294" r:id="rId18"/>
    <p:sldId id="270" r:id="rId19"/>
    <p:sldId id="298" r:id="rId20"/>
    <p:sldId id="301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0DA1A-8A27-4B10-A217-3DADC70488C8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38B24-F63D-4F15-BD4B-80CD002271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0D7DF-24D3-408C-A96F-85739915E6A7}" type="slidenum">
              <a:rPr lang="en-US"/>
              <a:pPr/>
              <a:t>20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143D-8ADF-45A9-B68D-A29EA4924CE8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E54B-6DDE-4B1D-9739-4E2B160DCFE3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78FC8-E12E-4A2A-ACA6-F2623F096656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7791-C205-4B9D-8AA6-8B6B4CB529BD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C814-24F9-42C2-9E91-0D346928EC4A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1357-CA82-431D-BCF4-9FEA9BED1C08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F406-6E5B-46F0-80F0-4BE7AE25C1DC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C123-FBD5-4F8E-9102-FE9480E0C028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4EEA-9776-4536-94CB-4C13D9FE7465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8F09-A821-404C-94E0-974F3F5C0366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63E1-2281-4717-ACC8-1998A32D131B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342A5-3866-4814-8D04-3A9BD072A314}" type="datetime1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B280-C8BC-478D-A0AF-B107A5CB2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ytochrome_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denosine_triphosphat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poptosis" TargetMode="External"/><Relationship Id="rId7" Type="http://schemas.openxmlformats.org/officeDocument/2006/relationships/hyperlink" Target="http://en.wikipedia.org/wiki/Mitochondrial_disease" TargetMode="External"/><Relationship Id="rId2" Type="http://schemas.openxmlformats.org/officeDocument/2006/relationships/hyperlink" Target="http://en.wikipedia.org/wiki/Membrane_potent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mmonia" TargetMode="External"/><Relationship Id="rId5" Type="http://schemas.openxmlformats.org/officeDocument/2006/relationships/hyperlink" Target="http://en.wikipedia.org/wiki/Liver" TargetMode="External"/><Relationship Id="rId4" Type="http://schemas.openxmlformats.org/officeDocument/2006/relationships/hyperlink" Target="http://en.wikipedia.org/wiki/Metabolis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6096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Mitos</a:t>
            </a: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Thread</a:t>
            </a:r>
            <a:b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Chondrion</a:t>
            </a: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Granule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990600" y="914400"/>
            <a:ext cx="7086600" cy="2438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MITOCHONDRIA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43000" y="1066800"/>
            <a:ext cx="6781800" cy="297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Mitochondria</a:t>
            </a:r>
            <a:r>
              <a:rPr lang="en-US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Outer membrane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The outer mitochondrial membrane, which encloses the entire organelle, has a </a:t>
            </a:r>
            <a:r>
              <a:rPr lang="en-US" sz="2800" dirty="0" smtClean="0">
                <a:solidFill>
                  <a:srgbClr val="FF0000"/>
                </a:solidFill>
              </a:rPr>
              <a:t>protein-to-</a:t>
            </a:r>
            <a:r>
              <a:rPr lang="en-US" sz="2800" dirty="0" err="1" smtClean="0">
                <a:solidFill>
                  <a:srgbClr val="FF0000"/>
                </a:solidFill>
              </a:rPr>
              <a:t>phospholipid</a:t>
            </a:r>
            <a:r>
              <a:rPr lang="en-US" sz="2800" dirty="0" smtClean="0"/>
              <a:t> ratio similar to that of the eukaryotic plasma membrane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Each membrane about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60 Aº in thickness</a:t>
            </a:r>
          </a:p>
          <a:p>
            <a:endParaRPr lang="en-US" sz="2800" dirty="0" smtClean="0"/>
          </a:p>
          <a:p>
            <a:r>
              <a:rPr lang="en-US" sz="2800" dirty="0" smtClean="0"/>
              <a:t>It contains large numbers of </a:t>
            </a:r>
            <a:r>
              <a:rPr lang="en-US" sz="2800" dirty="0" smtClean="0">
                <a:solidFill>
                  <a:srgbClr val="FF0000"/>
                </a:solidFill>
              </a:rPr>
              <a:t>integral proteins </a:t>
            </a:r>
            <a:r>
              <a:rPr lang="en-US" sz="2800" dirty="0" smtClean="0"/>
              <a:t>called </a:t>
            </a:r>
            <a:r>
              <a:rPr lang="en-US" sz="2800" b="1" i="1" dirty="0" smtClean="0">
                <a:solidFill>
                  <a:srgbClr val="FF0000"/>
                </a:solidFill>
              </a:rPr>
              <a:t>porins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These porins form channels that </a:t>
            </a:r>
            <a:r>
              <a:rPr lang="en-US" sz="2800" dirty="0" smtClean="0">
                <a:solidFill>
                  <a:srgbClr val="FF0000"/>
                </a:solidFill>
              </a:rPr>
              <a:t>allow</a:t>
            </a:r>
            <a:r>
              <a:rPr lang="en-US" sz="2800" dirty="0" smtClean="0"/>
              <a:t> molecules 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5000 Daltons </a:t>
            </a:r>
            <a:r>
              <a:rPr lang="en-US" sz="2800" dirty="0" smtClean="0"/>
              <a:t>or less in molecular weight to freely diffuse from one side of the membrane to the other.</a:t>
            </a:r>
            <a:endParaRPr lang="en-US" sz="2800" baseline="30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897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Intermembrane space: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intermembrane space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(60-80 Aº)</a:t>
            </a:r>
            <a:r>
              <a:rPr lang="en-US" dirty="0" smtClean="0"/>
              <a:t> is the space between the outer membrane and the inner membrane. </a:t>
            </a:r>
          </a:p>
          <a:p>
            <a:endParaRPr lang="en-US" dirty="0" smtClean="0"/>
          </a:p>
          <a:p>
            <a:r>
              <a:rPr lang="en-US" dirty="0" smtClean="0"/>
              <a:t>Because the outer membrane is freely permeable to small molecules</a:t>
            </a:r>
          </a:p>
          <a:p>
            <a:endParaRPr lang="en-US" dirty="0" smtClean="0"/>
          </a:p>
          <a:p>
            <a:endParaRPr lang="en-US" baseline="30000" dirty="0" smtClean="0"/>
          </a:p>
          <a:p>
            <a:r>
              <a:rPr lang="en-US" dirty="0" smtClean="0"/>
              <a:t> One protein that is localized to the intermembrane space in this way is </a:t>
            </a:r>
            <a:r>
              <a:rPr lang="en-US" dirty="0" err="1" smtClean="0">
                <a:hlinkClick r:id="rId2" tooltip="Cytochrome c"/>
              </a:rPr>
              <a:t>cytochrome</a:t>
            </a:r>
            <a:r>
              <a:rPr lang="en-US" dirty="0" smtClean="0">
                <a:hlinkClick r:id="rId2" tooltip="Cytochrome c"/>
              </a:rPr>
              <a:t> 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Inner membrane</a:t>
            </a:r>
          </a:p>
          <a:p>
            <a:r>
              <a:rPr lang="en-US" dirty="0" smtClean="0"/>
              <a:t>The inner mitochondrial membrane contains proteins with five types of functions.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Those that perform the </a:t>
            </a:r>
            <a:r>
              <a:rPr lang="en-US" dirty="0" err="1" smtClean="0">
                <a:solidFill>
                  <a:srgbClr val="FF0000"/>
                </a:solidFill>
              </a:rPr>
              <a:t>redox</a:t>
            </a:r>
            <a:r>
              <a:rPr lang="en-US" dirty="0" smtClean="0"/>
              <a:t> reactions of </a:t>
            </a:r>
            <a:r>
              <a:rPr lang="en-US" dirty="0" smtClean="0">
                <a:solidFill>
                  <a:srgbClr val="FF0000"/>
                </a:solidFill>
              </a:rPr>
              <a:t>oxidative </a:t>
            </a:r>
            <a:r>
              <a:rPr lang="en-US" dirty="0" err="1" smtClean="0">
                <a:solidFill>
                  <a:srgbClr val="FF0000"/>
                </a:solidFill>
              </a:rPr>
              <a:t>phosphorylation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ATP </a:t>
            </a:r>
            <a:r>
              <a:rPr lang="en-US" dirty="0" smtClean="0">
                <a:solidFill>
                  <a:srgbClr val="FF0000"/>
                </a:solidFill>
              </a:rPr>
              <a:t>syntheses</a:t>
            </a:r>
            <a:r>
              <a:rPr lang="en-US" dirty="0" smtClean="0"/>
              <a:t>, </a:t>
            </a:r>
            <a:r>
              <a:rPr lang="en-US" dirty="0" smtClean="0"/>
              <a:t>which generates</a:t>
            </a:r>
            <a:r>
              <a:rPr lang="en-US" dirty="0" smtClean="0">
                <a:solidFill>
                  <a:srgbClr val="FF0000"/>
                </a:solidFill>
              </a:rPr>
              <a:t> ATP </a:t>
            </a:r>
            <a:r>
              <a:rPr lang="en-US" dirty="0" smtClean="0"/>
              <a:t>in the matrix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Specific transport proteins that regulate </a:t>
            </a:r>
            <a:r>
              <a:rPr lang="en-US" dirty="0" smtClean="0">
                <a:solidFill>
                  <a:srgbClr val="FF0000"/>
                </a:solidFill>
              </a:rPr>
              <a:t>metabolite </a:t>
            </a:r>
            <a:r>
              <a:rPr lang="en-US" dirty="0" smtClean="0"/>
              <a:t>passage into and out of the matrix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Protein import machinery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Mitochondria fusion and fission protein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Cristae: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The inner mitochondrial membrane is compartmentalized into numerous </a:t>
            </a:r>
            <a:r>
              <a:rPr lang="en-US" sz="2400" dirty="0" err="1" smtClean="0">
                <a:solidFill>
                  <a:srgbClr val="FF0000"/>
                </a:solidFill>
              </a:rPr>
              <a:t>cristae</a:t>
            </a:r>
            <a:r>
              <a:rPr lang="en-US" sz="2400" dirty="0" smtClean="0"/>
              <a:t>, which expand the surface area of the inner mitochondrial membrane, enhancing its ability to </a:t>
            </a:r>
            <a:r>
              <a:rPr lang="en-US" sz="2400" dirty="0" smtClean="0">
                <a:solidFill>
                  <a:srgbClr val="FF0000"/>
                </a:solidFill>
              </a:rPr>
              <a:t>produce ATP.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/>
              <a:t> For typical liver mitochondria the </a:t>
            </a:r>
            <a:r>
              <a:rPr lang="en-US" sz="2400" dirty="0" smtClean="0">
                <a:solidFill>
                  <a:srgbClr val="FF0000"/>
                </a:solidFill>
              </a:rPr>
              <a:t>area </a:t>
            </a:r>
            <a:r>
              <a:rPr lang="en-US" sz="2400" dirty="0" smtClean="0"/>
              <a:t>of the inner membrane is about </a:t>
            </a:r>
            <a:r>
              <a:rPr lang="en-US" sz="2400" dirty="0" smtClean="0">
                <a:solidFill>
                  <a:srgbClr val="FF0000"/>
                </a:solidFill>
              </a:rPr>
              <a:t>five times greater </a:t>
            </a:r>
            <a:r>
              <a:rPr lang="en-US" sz="2400" dirty="0" smtClean="0"/>
              <a:t>than the outer membrane.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This ratio is variable and mitochondria from cells that have a greater demand for ATP, such as </a:t>
            </a:r>
            <a:r>
              <a:rPr lang="en-US" sz="2400" dirty="0" smtClean="0">
                <a:solidFill>
                  <a:srgbClr val="FF0000"/>
                </a:solidFill>
              </a:rPr>
              <a:t>muscle cells</a:t>
            </a:r>
            <a:r>
              <a:rPr lang="en-US" sz="2400" dirty="0" smtClean="0"/>
              <a:t>, contain even </a:t>
            </a:r>
            <a:r>
              <a:rPr lang="en-US" sz="2400" dirty="0" smtClean="0">
                <a:solidFill>
                  <a:srgbClr val="FF0000"/>
                </a:solidFill>
              </a:rPr>
              <a:t>more </a:t>
            </a:r>
            <a:r>
              <a:rPr lang="en-US" sz="2400" dirty="0" err="1" smtClean="0">
                <a:solidFill>
                  <a:srgbClr val="FF0000"/>
                </a:solidFill>
              </a:rPr>
              <a:t>cristae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n-US" sz="2400" dirty="0" smtClean="0"/>
              <a:t>These folds are studded with small round bodies known as </a:t>
            </a:r>
            <a:r>
              <a:rPr lang="en-US" sz="2400" b="1" dirty="0" smtClean="0"/>
              <a:t>F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particles or </a:t>
            </a:r>
            <a:r>
              <a:rPr lang="en-US" sz="2400" b="1" dirty="0" smtClean="0">
                <a:solidFill>
                  <a:srgbClr val="FF0000"/>
                </a:solidFill>
              </a:rPr>
              <a:t>oxysomes. </a:t>
            </a:r>
            <a:r>
              <a:rPr lang="en-US" sz="2400" b="1" dirty="0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Elementary particle/F</a:t>
            </a:r>
            <a:r>
              <a:rPr lang="en-US" sz="2400" dirty="0" smtClean="0">
                <a:solidFill>
                  <a:srgbClr val="FF0000"/>
                </a:solidFill>
              </a:rPr>
              <a:t>1 </a:t>
            </a:r>
            <a:r>
              <a:rPr lang="en-US" sz="3200" dirty="0" smtClean="0">
                <a:solidFill>
                  <a:srgbClr val="FF0000"/>
                </a:solidFill>
              </a:rPr>
              <a:t>Particle/</a:t>
            </a:r>
            <a:r>
              <a:rPr lang="en-US" sz="3200" dirty="0" err="1" smtClean="0">
                <a:solidFill>
                  <a:srgbClr val="FF0000"/>
                </a:solidFill>
              </a:rPr>
              <a:t>oxysomes</a:t>
            </a:r>
            <a:r>
              <a:rPr lang="en-US" sz="3200" dirty="0" smtClean="0">
                <a:solidFill>
                  <a:srgbClr val="FF0000"/>
                </a:solidFill>
              </a:rPr>
              <a:t>/ETP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membrane particles; 60 A⁰, stalk less</a:t>
            </a:r>
          </a:p>
          <a:p>
            <a:r>
              <a:rPr lang="en-US" dirty="0" smtClean="0"/>
              <a:t>Inner membrane particles; 160 A⁰, with head, stalk  &amp; base (80 A⁰,50 A⁰, 80A⁰, 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300" dirty="0" smtClean="0"/>
              <a:t>Cross-s</a:t>
            </a:r>
            <a:r>
              <a:rPr lang="en-US" sz="2300" b="1" dirty="0" smtClean="0"/>
              <a:t>ectional image of cristae in rat liver mitochondrion to demonstrate the likely </a:t>
            </a:r>
            <a:r>
              <a:rPr lang="en-US" sz="2300" dirty="0" smtClean="0"/>
              <a:t>3D structure and relationship to the inner membrane.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Mitochondrion CRISTA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6838741" cy="460216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839200" cy="6324600"/>
          </a:xfrm>
        </p:spPr>
        <p:txBody>
          <a:bodyPr>
            <a:normAutofit fontScale="77500" lnSpcReduction="20000"/>
          </a:bodyPr>
          <a:lstStyle/>
          <a:p>
            <a:r>
              <a:rPr lang="en-US" sz="3800" b="1" dirty="0" smtClean="0">
                <a:solidFill>
                  <a:srgbClr val="002060"/>
                </a:solidFill>
              </a:rPr>
              <a:t>Mitochondrial matrix</a:t>
            </a:r>
            <a:r>
              <a:rPr lang="en-US" sz="3800" b="1" dirty="0" smtClean="0">
                <a:solidFill>
                  <a:schemeClr val="accent2"/>
                </a:solidFill>
              </a:rPr>
              <a:t>:</a:t>
            </a:r>
          </a:p>
          <a:p>
            <a:r>
              <a:rPr lang="en-US" dirty="0" smtClean="0"/>
              <a:t>The matrix is the space enclosed by the inner membrane.</a:t>
            </a:r>
          </a:p>
          <a:p>
            <a:endParaRPr lang="en-US" dirty="0" smtClean="0"/>
          </a:p>
          <a:p>
            <a:r>
              <a:rPr lang="en-US" dirty="0" smtClean="0"/>
              <a:t> It contains about </a:t>
            </a:r>
            <a:r>
              <a:rPr lang="en-US" b="1" dirty="0" smtClean="0">
                <a:solidFill>
                  <a:srgbClr val="FF0000"/>
                </a:solidFill>
              </a:rPr>
              <a:t>2/3</a:t>
            </a:r>
            <a:r>
              <a:rPr lang="en-US" dirty="0" smtClean="0"/>
              <a:t> of the total</a:t>
            </a:r>
            <a:r>
              <a:rPr lang="en-US" dirty="0" smtClean="0">
                <a:solidFill>
                  <a:srgbClr val="FF0000"/>
                </a:solidFill>
              </a:rPr>
              <a:t> protein </a:t>
            </a:r>
            <a:r>
              <a:rPr lang="en-US" dirty="0" smtClean="0"/>
              <a:t>in a mitochondrion.</a:t>
            </a:r>
          </a:p>
          <a:p>
            <a:endParaRPr lang="en-US" baseline="30000" dirty="0" smtClean="0"/>
          </a:p>
          <a:p>
            <a:r>
              <a:rPr lang="en-US" dirty="0" smtClean="0"/>
              <a:t>The matrix is important in the </a:t>
            </a:r>
            <a:r>
              <a:rPr lang="en-US" dirty="0" smtClean="0">
                <a:solidFill>
                  <a:srgbClr val="FF0000"/>
                </a:solidFill>
              </a:rPr>
              <a:t>production of ATP</a:t>
            </a:r>
          </a:p>
          <a:p>
            <a:endParaRPr lang="en-US" dirty="0" smtClean="0"/>
          </a:p>
          <a:p>
            <a:r>
              <a:rPr lang="en-US" dirty="0" smtClean="0"/>
              <a:t>The matrix contains a highly-concentrated mixture of </a:t>
            </a:r>
            <a:r>
              <a:rPr lang="en-US" dirty="0" smtClean="0">
                <a:solidFill>
                  <a:srgbClr val="FF0000"/>
                </a:solidFill>
              </a:rPr>
              <a:t>hundreds of enzymes</a:t>
            </a:r>
            <a:r>
              <a:rPr lang="en-US" dirty="0" smtClean="0"/>
              <a:t>, special mitochondrial </a:t>
            </a:r>
            <a:r>
              <a:rPr lang="en-US" dirty="0" smtClean="0">
                <a:solidFill>
                  <a:srgbClr val="FF0000"/>
                </a:solidFill>
              </a:rPr>
              <a:t>ribosome's, </a:t>
            </a:r>
            <a:r>
              <a:rPr lang="en-US" dirty="0" err="1" smtClean="0">
                <a:solidFill>
                  <a:srgbClr val="FF0000"/>
                </a:solidFill>
              </a:rPr>
              <a:t>tRNA</a:t>
            </a:r>
            <a:r>
              <a:rPr lang="en-US" dirty="0" smtClean="0"/>
              <a:t>, and several copies of the </a:t>
            </a:r>
            <a:r>
              <a:rPr lang="en-US" dirty="0" smtClean="0">
                <a:solidFill>
                  <a:srgbClr val="FF0000"/>
                </a:solidFill>
              </a:rPr>
              <a:t>mitochondrial DNA genome</a:t>
            </a:r>
            <a:r>
              <a:rPr lang="en-US" dirty="0" smtClean="0"/>
              <a:t>.</a:t>
            </a:r>
            <a:endParaRPr lang="en-US" smtClean="0"/>
          </a:p>
          <a:p>
            <a:endParaRPr lang="en-US" dirty="0" smtClean="0"/>
          </a:p>
          <a:p>
            <a:r>
              <a:rPr lang="en-US" dirty="0" smtClean="0"/>
              <a:t> Of the enzymes, the major functions include oxidation of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pyruvate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fatty acids</a:t>
            </a:r>
            <a:r>
              <a:rPr lang="en-US" dirty="0" smtClean="0"/>
              <a:t>, and the </a:t>
            </a:r>
            <a:r>
              <a:rPr lang="en-US" dirty="0" smtClean="0">
                <a:solidFill>
                  <a:srgbClr val="FF0000"/>
                </a:solidFill>
              </a:rPr>
              <a:t>citric acid cycle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Mitochondria have their own genetic material, and the machinery to manufacture their own</a:t>
            </a:r>
            <a:r>
              <a:rPr lang="en-US" dirty="0" smtClean="0">
                <a:solidFill>
                  <a:srgbClr val="FF0000"/>
                </a:solidFill>
              </a:rPr>
              <a:t> RNAs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proteins</a:t>
            </a:r>
            <a:r>
              <a:rPr lang="en-US" dirty="0" smtClean="0"/>
              <a:t>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Chemical composition of Mitochondrion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The mitochondrial </a:t>
            </a:r>
            <a:r>
              <a:rPr lang="en-US" sz="2800" dirty="0" err="1" smtClean="0"/>
              <a:t>memb</a:t>
            </a:r>
            <a:r>
              <a:rPr lang="en-US" sz="2800" dirty="0" smtClean="0"/>
              <a:t>. has chemical organization</a:t>
            </a:r>
          </a:p>
          <a:p>
            <a:endParaRPr lang="en-US" sz="2800" dirty="0" smtClean="0"/>
          </a:p>
          <a:p>
            <a:r>
              <a:rPr lang="en-US" sz="2800" dirty="0" smtClean="0"/>
              <a:t>Each </a:t>
            </a:r>
            <a:r>
              <a:rPr lang="en-US" sz="2800" dirty="0" err="1" smtClean="0"/>
              <a:t>memb</a:t>
            </a:r>
            <a:r>
              <a:rPr lang="en-US" sz="2800" dirty="0" smtClean="0"/>
              <a:t>. </a:t>
            </a:r>
            <a:r>
              <a:rPr lang="en-US" sz="2800" dirty="0" smtClean="0"/>
              <a:t>Is made up of </a:t>
            </a:r>
            <a:r>
              <a:rPr lang="en-US" sz="2800" dirty="0" smtClean="0">
                <a:solidFill>
                  <a:srgbClr val="FF0000"/>
                </a:solidFill>
              </a:rPr>
              <a:t>proteins and lipids</a:t>
            </a:r>
          </a:p>
          <a:p>
            <a:endParaRPr lang="en-US" sz="2800" dirty="0" smtClean="0"/>
          </a:p>
          <a:p>
            <a:r>
              <a:rPr lang="en-US" sz="2800" dirty="0" smtClean="0"/>
              <a:t>Proteins </a:t>
            </a:r>
            <a:r>
              <a:rPr lang="en-US" sz="2800" dirty="0" smtClean="0">
                <a:solidFill>
                  <a:srgbClr val="FF0000"/>
                </a:solidFill>
              </a:rPr>
              <a:t>65 to 70</a:t>
            </a:r>
            <a:r>
              <a:rPr lang="en-US" sz="2800" dirty="0" smtClean="0">
                <a:solidFill>
                  <a:srgbClr val="FF0000"/>
                </a:solidFill>
              </a:rPr>
              <a:t>%, insoluble </a:t>
            </a:r>
            <a:r>
              <a:rPr lang="en-US" sz="2800" dirty="0" smtClean="0">
                <a:solidFill>
                  <a:srgbClr val="FF0000"/>
                </a:solidFill>
              </a:rPr>
              <a:t>in water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Lipids 25-30% </a:t>
            </a:r>
            <a:r>
              <a:rPr lang="en-US" sz="2800" dirty="0" smtClean="0"/>
              <a:t>: composed of </a:t>
            </a:r>
            <a:r>
              <a:rPr lang="en-US" sz="2800" dirty="0" smtClean="0">
                <a:solidFill>
                  <a:srgbClr val="FF0000"/>
                </a:solidFill>
              </a:rPr>
              <a:t>90 % of phospholipids</a:t>
            </a:r>
            <a:r>
              <a:rPr lang="en-US" sz="2800" dirty="0" smtClean="0"/>
              <a:t>, </a:t>
            </a:r>
            <a:r>
              <a:rPr lang="en-US" sz="2800" b="1" dirty="0" smtClean="0"/>
              <a:t>5 % cholesterol </a:t>
            </a:r>
            <a:r>
              <a:rPr lang="en-US" sz="2800" dirty="0" smtClean="0"/>
              <a:t>and </a:t>
            </a:r>
          </a:p>
          <a:p>
            <a:pPr>
              <a:buNone/>
            </a:pPr>
            <a:r>
              <a:rPr lang="en-US" sz="2800" dirty="0" smtClean="0"/>
              <a:t>	5 % free fatty acids</a:t>
            </a:r>
          </a:p>
          <a:p>
            <a:endParaRPr lang="en-US" sz="2800" dirty="0" smtClean="0"/>
          </a:p>
          <a:p>
            <a:r>
              <a:rPr lang="en-US" sz="2800" dirty="0" smtClean="0"/>
              <a:t>The molecule </a:t>
            </a:r>
            <a:r>
              <a:rPr lang="en-US" sz="2800" dirty="0" smtClean="0">
                <a:solidFill>
                  <a:srgbClr val="FF0000"/>
                </a:solidFill>
              </a:rPr>
              <a:t>phospholipids is insoluble </a:t>
            </a:r>
            <a:r>
              <a:rPr lang="en-US" sz="2800" dirty="0" smtClean="0"/>
              <a:t>in water but structural group of phospholipids molecule called </a:t>
            </a:r>
            <a:r>
              <a:rPr lang="en-US" sz="2800" dirty="0" smtClean="0">
                <a:solidFill>
                  <a:srgbClr val="FF0000"/>
                </a:solidFill>
              </a:rPr>
              <a:t>micelle</a:t>
            </a:r>
            <a:r>
              <a:rPr lang="en-US" sz="2800" dirty="0" smtClean="0"/>
              <a:t> is soluble</a:t>
            </a:r>
          </a:p>
          <a:p>
            <a:endParaRPr lang="en-US" sz="2800" dirty="0" smtClean="0"/>
          </a:p>
          <a:p>
            <a:r>
              <a:rPr lang="en-US" sz="2800" dirty="0" smtClean="0"/>
              <a:t>It also consists of  </a:t>
            </a:r>
            <a:r>
              <a:rPr lang="en-US" sz="2800" dirty="0" smtClean="0">
                <a:solidFill>
                  <a:srgbClr val="FF0000"/>
                </a:solidFill>
              </a:rPr>
              <a:t>0.5 % RNA, small amount of DNA, S, Fe, Cu and some Vitamins</a:t>
            </a:r>
          </a:p>
          <a:p>
            <a:endParaRPr lang="en-US" sz="2800" dirty="0" smtClean="0"/>
          </a:p>
          <a:p>
            <a:r>
              <a:rPr lang="en-US" sz="2800" dirty="0" smtClean="0"/>
              <a:t>The mitochondrial </a:t>
            </a:r>
            <a:r>
              <a:rPr lang="en-US" sz="2800" b="1" dirty="0" smtClean="0"/>
              <a:t>DNA is double stranded and circular</a:t>
            </a:r>
          </a:p>
          <a:p>
            <a:endParaRPr lang="en-US" sz="2800" dirty="0" smtClean="0"/>
          </a:p>
          <a:p>
            <a:r>
              <a:rPr lang="en-US" sz="2800" dirty="0" smtClean="0"/>
              <a:t>More than 70 enzymes and co enzymes in matrix </a:t>
            </a:r>
            <a:r>
              <a:rPr lang="en-US" sz="2800" dirty="0" smtClean="0">
                <a:solidFill>
                  <a:srgbClr val="FF0000"/>
                </a:solidFill>
              </a:rPr>
              <a:t>of Mitochondrion 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    Functions: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most prominent roles of mitochondria are to </a:t>
            </a:r>
            <a:r>
              <a:rPr lang="en-US" sz="3600" b="1" dirty="0" smtClean="0">
                <a:solidFill>
                  <a:srgbClr val="FF0000"/>
                </a:solidFill>
              </a:rPr>
              <a:t>produce </a:t>
            </a:r>
            <a:r>
              <a:rPr lang="en-US" sz="3600" b="1" dirty="0" smtClean="0">
                <a:solidFill>
                  <a:srgbClr val="FF0000"/>
                </a:solidFill>
                <a:hlinkClick r:id="rId2" tooltip="Adenosine triphosphate"/>
              </a:rPr>
              <a:t>ATP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(i.e., </a:t>
            </a:r>
            <a:r>
              <a:rPr lang="en-US" dirty="0" err="1" smtClean="0"/>
              <a:t>phosphorylation</a:t>
            </a:r>
            <a:r>
              <a:rPr lang="en-US" dirty="0" smtClean="0"/>
              <a:t> of ADP) through respiration, and to regulate cellular metabolism</a:t>
            </a:r>
          </a:p>
          <a:p>
            <a:endParaRPr lang="en-US" dirty="0" smtClean="0"/>
          </a:p>
          <a:p>
            <a:r>
              <a:rPr lang="en-US" dirty="0" smtClean="0"/>
              <a:t>The central set of reactions involved in ATP production are collectively known as the </a:t>
            </a:r>
            <a:r>
              <a:rPr lang="en-US" dirty="0" smtClean="0">
                <a:solidFill>
                  <a:srgbClr val="FF0000"/>
                </a:solidFill>
              </a:rPr>
              <a:t>citric acid cycle</a:t>
            </a:r>
            <a:r>
              <a:rPr lang="en-US" dirty="0" smtClean="0"/>
              <a:t>, or the </a:t>
            </a:r>
            <a:r>
              <a:rPr lang="en-US" dirty="0" smtClean="0">
                <a:solidFill>
                  <a:srgbClr val="FF0000"/>
                </a:solidFill>
              </a:rPr>
              <a:t>Krebs Cycle.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However, the mitochondrion has many other functions in addition to the production of ATP.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6477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</a:rPr>
              <a:t>STEPS IN CELL RESPIRATION</a:t>
            </a:r>
            <a:r>
              <a:rPr lang="en-US" sz="2800" b="1" dirty="0" smtClean="0"/>
              <a:t>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dirty="0" smtClean="0"/>
              <a:t>1. </a:t>
            </a:r>
            <a:r>
              <a:rPr lang="en-US" sz="2000" b="1" dirty="0" smtClean="0">
                <a:solidFill>
                  <a:srgbClr val="00B050"/>
                </a:solidFill>
              </a:rPr>
              <a:t>GLYCOLYSIS:   </a:t>
            </a:r>
            <a:r>
              <a:rPr lang="en-US" sz="1800" b="1" dirty="0" smtClean="0"/>
              <a:t>Breakdown of glucose to </a:t>
            </a:r>
            <a:r>
              <a:rPr lang="en-US" sz="1800" b="1" dirty="0" err="1" smtClean="0"/>
              <a:t>pyruvic</a:t>
            </a:r>
            <a:r>
              <a:rPr lang="en-US" sz="1800" b="1" dirty="0" smtClean="0"/>
              <a:t> acid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Glucose + </a:t>
            </a:r>
            <a:r>
              <a:rPr lang="en-US" sz="1800" b="1" dirty="0" err="1" smtClean="0"/>
              <a:t>Cytoplasmic</a:t>
            </a:r>
            <a:r>
              <a:rPr lang="en-US" sz="1800" b="1" dirty="0" smtClean="0"/>
              <a:t> enzyme ………..</a:t>
            </a:r>
            <a:r>
              <a:rPr lang="en-US" sz="1800" b="1" dirty="0" smtClean="0">
                <a:solidFill>
                  <a:srgbClr val="7030A0"/>
                </a:solidFill>
              </a:rPr>
              <a:t>→</a:t>
            </a:r>
            <a:r>
              <a:rPr lang="en-US" sz="1800" b="1" dirty="0" smtClean="0"/>
              <a:t> Pyruvic acid</a:t>
            </a:r>
            <a:br>
              <a:rPr lang="en-US" sz="18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/>
              <a:t>2. </a:t>
            </a:r>
            <a:r>
              <a:rPr lang="en-US" sz="1800" b="1" dirty="0" smtClean="0">
                <a:solidFill>
                  <a:srgbClr val="FF0000"/>
                </a:solidFill>
              </a:rPr>
              <a:t>OXIDATION AND DECARBOXYLATION of PYRUVIC ACID 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dirty="0" smtClean="0"/>
              <a:t>Pyruvic acid+ </a:t>
            </a:r>
            <a:r>
              <a:rPr lang="en-US" sz="1800" dirty="0" smtClean="0">
                <a:solidFill>
                  <a:srgbClr val="7030A0"/>
                </a:solidFill>
              </a:rPr>
              <a:t>P. Acid </a:t>
            </a:r>
            <a:r>
              <a:rPr lang="en-US" sz="1800" dirty="0" err="1" smtClean="0">
                <a:solidFill>
                  <a:srgbClr val="7030A0"/>
                </a:solidFill>
              </a:rPr>
              <a:t>Dehydrogenase</a:t>
            </a:r>
            <a:r>
              <a:rPr lang="en-US" sz="1800" dirty="0" smtClean="0">
                <a:solidFill>
                  <a:srgbClr val="7030A0"/>
                </a:solidFill>
              </a:rPr>
              <a:t> enzyme </a:t>
            </a:r>
            <a:r>
              <a:rPr lang="en-US" sz="1800" dirty="0" smtClean="0"/>
              <a:t>of F1 particle ……</a:t>
            </a:r>
            <a:r>
              <a:rPr lang="en-US" sz="1800" b="1" dirty="0" smtClean="0">
                <a:solidFill>
                  <a:srgbClr val="7030A0"/>
                </a:solidFill>
              </a:rPr>
              <a:t>→</a:t>
            </a:r>
            <a:r>
              <a:rPr lang="en-US" sz="1800" b="1" dirty="0" smtClean="0"/>
              <a:t> </a:t>
            </a:r>
            <a:r>
              <a:rPr lang="en-US" sz="1800" dirty="0" smtClean="0"/>
              <a:t>Acetyl </a:t>
            </a:r>
            <a:r>
              <a:rPr lang="en-US" sz="1800" dirty="0" err="1" smtClean="0"/>
              <a:t>CoA</a:t>
            </a:r>
            <a:r>
              <a:rPr lang="en-US" sz="1800" dirty="0" smtClean="0"/>
              <a:t>+ 2H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+ CO2↑</a:t>
            </a:r>
            <a:br>
              <a:rPr lang="en-US" sz="18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/>
              <a:t>3. </a:t>
            </a:r>
            <a:r>
              <a:rPr lang="en-US" sz="1800" b="1" u="sng" dirty="0" smtClean="0">
                <a:solidFill>
                  <a:srgbClr val="FF0000"/>
                </a:solidFill>
              </a:rPr>
              <a:t>KREBS CYCLE/ CITRIC ACID CYCLE:</a:t>
            </a:r>
            <a:r>
              <a:rPr lang="en-US" sz="1800" b="1" dirty="0" smtClean="0">
                <a:solidFill>
                  <a:srgbClr val="FF0000"/>
                </a:solidFill>
              </a:rPr>
              <a:t> (1936)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 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/>
              <a:t>Acetyl </a:t>
            </a:r>
            <a:r>
              <a:rPr lang="en-US" sz="1800" b="1" dirty="0" err="1" smtClean="0"/>
              <a:t>CoA</a:t>
            </a:r>
            <a:r>
              <a:rPr lang="en-US" sz="1800" b="1" dirty="0" smtClean="0"/>
              <a:t>+ </a:t>
            </a:r>
            <a:r>
              <a:rPr lang="en-US" sz="1800" b="1" dirty="0" err="1" smtClean="0"/>
              <a:t>Oxaloacetic</a:t>
            </a:r>
            <a:r>
              <a:rPr lang="en-US" sz="1800" b="1" dirty="0" smtClean="0"/>
              <a:t> acid, </a:t>
            </a:r>
            <a:r>
              <a:rPr lang="en-US" sz="1800" b="1" dirty="0" smtClean="0">
                <a:solidFill>
                  <a:srgbClr val="7030A0"/>
                </a:solidFill>
              </a:rPr>
              <a:t>citric acid </a:t>
            </a:r>
            <a:r>
              <a:rPr lang="en-US" sz="1800" b="1" dirty="0" err="1" smtClean="0">
                <a:solidFill>
                  <a:srgbClr val="7030A0"/>
                </a:solidFill>
              </a:rPr>
              <a:t>synthatase</a:t>
            </a:r>
            <a:r>
              <a:rPr lang="en-US" sz="1800" dirty="0" smtClean="0">
                <a:solidFill>
                  <a:srgbClr val="7030A0"/>
                </a:solidFill>
              </a:rPr>
              <a:t>    </a:t>
            </a:r>
            <a:r>
              <a:rPr lang="en-US" sz="1800" b="1" dirty="0" smtClean="0"/>
              <a:t>→   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Citric Acid </a:t>
            </a:r>
            <a:r>
              <a:rPr lang="en-US" sz="1800" b="1" dirty="0" smtClean="0"/>
              <a:t>with 6 carbon atom</a:t>
            </a:r>
            <a:br>
              <a:rPr lang="en-US" sz="1800" b="1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err="1" smtClean="0"/>
              <a:t>Succinyl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CoA</a:t>
            </a:r>
            <a:r>
              <a:rPr lang="en-US" sz="1800" b="1" dirty="0" smtClean="0"/>
              <a:t> →</a:t>
            </a:r>
            <a:r>
              <a:rPr lang="en-US" sz="1800" b="1" dirty="0" smtClean="0">
                <a:solidFill>
                  <a:srgbClr val="7030A0"/>
                </a:solidFill>
              </a:rPr>
              <a:t>S.A. </a:t>
            </a:r>
            <a:r>
              <a:rPr lang="en-US" sz="1800" b="1" dirty="0" err="1" smtClean="0">
                <a:solidFill>
                  <a:srgbClr val="7030A0"/>
                </a:solidFill>
              </a:rPr>
              <a:t>Thiokinase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→ </a:t>
            </a:r>
            <a:r>
              <a:rPr lang="en-US" sz="1800" b="1" dirty="0" smtClean="0"/>
              <a:t>Succcinic acid, synthesis of 1 mol. Of ATP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 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/>
              <a:t>4. </a:t>
            </a:r>
            <a:r>
              <a:rPr lang="en-US" sz="1800" b="1" u="sng" dirty="0" smtClean="0">
                <a:solidFill>
                  <a:srgbClr val="FF0000"/>
                </a:solidFill>
              </a:rPr>
              <a:t>OXIDATIVE PHOSPHRYLATION ;</a:t>
            </a:r>
            <a:br>
              <a:rPr lang="en-US" sz="1800" b="1" u="sng" dirty="0" smtClean="0">
                <a:solidFill>
                  <a:srgbClr val="FF0000"/>
                </a:solidFill>
              </a:rPr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>
                <a:solidFill>
                  <a:srgbClr val="7030A0"/>
                </a:solidFill>
              </a:rPr>
              <a:t>The complete oxidation of 1 glucose molecule yields about 38 molecules of ATP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800" b="1" dirty="0" smtClean="0">
                <a:solidFill>
                  <a:srgbClr val="002060"/>
                </a:solidFill>
              </a:rPr>
              <a:t>C</a:t>
            </a:r>
            <a:r>
              <a:rPr lang="en-US" sz="1800" b="1" baseline="-25000" dirty="0" smtClean="0">
                <a:solidFill>
                  <a:srgbClr val="002060"/>
                </a:solidFill>
              </a:rPr>
              <a:t>6</a:t>
            </a:r>
            <a:r>
              <a:rPr lang="en-US" sz="1800" b="1" dirty="0" smtClean="0">
                <a:solidFill>
                  <a:srgbClr val="002060"/>
                </a:solidFill>
              </a:rPr>
              <a:t>H</a:t>
            </a:r>
            <a:r>
              <a:rPr lang="en-US" sz="1800" b="1" baseline="-25000" dirty="0" smtClean="0">
                <a:solidFill>
                  <a:srgbClr val="002060"/>
                </a:solidFill>
              </a:rPr>
              <a:t>12</a:t>
            </a:r>
            <a:r>
              <a:rPr lang="en-US" sz="1800" b="1" dirty="0" smtClean="0">
                <a:solidFill>
                  <a:srgbClr val="002060"/>
                </a:solidFill>
              </a:rPr>
              <a:t>O</a:t>
            </a:r>
            <a:r>
              <a:rPr lang="en-US" sz="1800" b="1" baseline="-25000" dirty="0" smtClean="0">
                <a:solidFill>
                  <a:srgbClr val="002060"/>
                </a:solidFill>
              </a:rPr>
              <a:t>6+ 6 O2+ </a:t>
            </a:r>
            <a:r>
              <a:rPr lang="en-US" sz="1800" b="1" dirty="0" smtClean="0">
                <a:solidFill>
                  <a:srgbClr val="002060"/>
                </a:solidFill>
              </a:rPr>
              <a:t>6H2O+38 ADP+38 IP → </a:t>
            </a:r>
            <a:r>
              <a:rPr lang="en-US" sz="1800" b="1" dirty="0" smtClean="0">
                <a:solidFill>
                  <a:srgbClr val="FF0000"/>
                </a:solidFill>
              </a:rPr>
              <a:t>Respiratory enzymes </a:t>
            </a:r>
            <a:r>
              <a:rPr lang="en-US" sz="1800" b="1" dirty="0" smtClean="0"/>
              <a:t>→ </a:t>
            </a:r>
            <a:r>
              <a:rPr lang="en-US" sz="1800" b="1" dirty="0" smtClean="0">
                <a:solidFill>
                  <a:srgbClr val="002060"/>
                </a:solidFill>
              </a:rPr>
              <a:t>6CO2+12H20+38 mol. ATP</a:t>
            </a:r>
            <a:r>
              <a:rPr lang="en-US" sz="1400" dirty="0" smtClean="0">
                <a:solidFill>
                  <a:srgbClr val="002060"/>
                </a:solidFill>
              </a:rPr>
              <a:t/>
            </a:r>
            <a:br>
              <a:rPr lang="en-US" sz="1400" dirty="0" smtClean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>History: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638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Kolliker</a:t>
            </a:r>
            <a:r>
              <a:rPr lang="en-US" sz="3000" dirty="0" smtClean="0">
                <a:solidFill>
                  <a:srgbClr val="FF0000"/>
                </a:solidFill>
              </a:rPr>
              <a:t> (1880) </a:t>
            </a:r>
            <a:r>
              <a:rPr lang="en-US" sz="3000" dirty="0" smtClean="0"/>
              <a:t>first observed it as </a:t>
            </a:r>
            <a:r>
              <a:rPr lang="en-US" sz="3000" dirty="0" err="1" smtClean="0"/>
              <a:t>cytoplasmic</a:t>
            </a:r>
            <a:r>
              <a:rPr lang="en-US" sz="3000" dirty="0" smtClean="0"/>
              <a:t> granules in striped muscles of insects.</a:t>
            </a:r>
          </a:p>
          <a:p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Altman (1894) </a:t>
            </a:r>
            <a:r>
              <a:rPr lang="en-US" sz="3000" dirty="0" smtClean="0"/>
              <a:t>established them as cell organelles and called </a:t>
            </a:r>
            <a:r>
              <a:rPr lang="en-US" sz="3000" b="1" dirty="0" err="1" smtClean="0">
                <a:solidFill>
                  <a:srgbClr val="FF0000"/>
                </a:solidFill>
              </a:rPr>
              <a:t>Bioblast</a:t>
            </a:r>
            <a:r>
              <a:rPr lang="en-US" sz="30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Flemming</a:t>
            </a:r>
            <a:r>
              <a:rPr lang="en-US" sz="3000" dirty="0" smtClean="0">
                <a:solidFill>
                  <a:srgbClr val="FF0000"/>
                </a:solidFill>
              </a:rPr>
              <a:t> &amp; Altman </a:t>
            </a:r>
            <a:r>
              <a:rPr lang="en-US" sz="3000" dirty="0" smtClean="0"/>
              <a:t>was credited for its discovery.</a:t>
            </a:r>
          </a:p>
          <a:p>
            <a:r>
              <a:rPr lang="en-US" sz="3000" dirty="0" smtClean="0"/>
              <a:t> Term 'Mitochondria' was given by </a:t>
            </a:r>
            <a:r>
              <a:rPr lang="en-US" sz="3000" b="1" dirty="0" err="1" smtClean="0">
                <a:solidFill>
                  <a:srgbClr val="FF0000"/>
                </a:solidFill>
              </a:rPr>
              <a:t>C.Benda</a:t>
            </a:r>
            <a:r>
              <a:rPr lang="en-US" sz="3000" b="1" dirty="0" smtClean="0">
                <a:solidFill>
                  <a:srgbClr val="FF0000"/>
                </a:solidFill>
              </a:rPr>
              <a:t>.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F.Meves</a:t>
            </a:r>
            <a:r>
              <a:rPr lang="en-US" sz="3000" dirty="0" smtClean="0">
                <a:solidFill>
                  <a:srgbClr val="FF0000"/>
                </a:solidFill>
              </a:rPr>
              <a:t> (1904</a:t>
            </a:r>
            <a:r>
              <a:rPr lang="en-US" sz="3000" dirty="0" smtClean="0"/>
              <a:t>) first observed them in plants (</a:t>
            </a:r>
            <a:r>
              <a:rPr lang="en-US" sz="3000" dirty="0" err="1" smtClean="0"/>
              <a:t>Nymphea</a:t>
            </a:r>
            <a:r>
              <a:rPr lang="en-US" sz="3000" dirty="0" smtClean="0"/>
              <a:t>).</a:t>
            </a:r>
          </a:p>
          <a:p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Kinsberg</a:t>
            </a:r>
            <a:r>
              <a:rPr lang="en-US" sz="3000" dirty="0" smtClean="0">
                <a:solidFill>
                  <a:srgbClr val="FF0000"/>
                </a:solidFill>
              </a:rPr>
              <a:t> &amp; </a:t>
            </a:r>
            <a:r>
              <a:rPr lang="en-US" sz="3000" dirty="0" err="1" smtClean="0">
                <a:solidFill>
                  <a:srgbClr val="FF0000"/>
                </a:solidFill>
              </a:rPr>
              <a:t>Hogeboom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(1948) related them with cell respiration.</a:t>
            </a:r>
          </a:p>
          <a:p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Seikevitz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called them power house of cell.</a:t>
            </a:r>
          </a:p>
          <a:p>
            <a:endParaRPr lang="en-US" sz="3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0270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013" y="227013"/>
            <a:ext cx="4859337" cy="639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470525" y="269875"/>
            <a:ext cx="3292475" cy="9461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2-70 (Alberts): Cellular metabolism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Additional functions of mitochondria…  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Regulation of the </a:t>
            </a:r>
            <a:r>
              <a:rPr lang="en-US" sz="2400" dirty="0" smtClean="0">
                <a:hlinkClick r:id="rId2" tooltip="Membrane potential"/>
              </a:rPr>
              <a:t>membrane potential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hlinkClick r:id="rId3" tooltip="Apoptosis"/>
              </a:rPr>
              <a:t>Apoptosis</a:t>
            </a:r>
            <a:r>
              <a:rPr lang="en-US" sz="2400" dirty="0" smtClean="0"/>
              <a:t>-programmed cell death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Calcium signaling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Cellular proliferation regulation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Regulation of cellular </a:t>
            </a:r>
            <a:r>
              <a:rPr lang="en-US" sz="2400" dirty="0" smtClean="0">
                <a:hlinkClick r:id="rId4" tooltip="Metabolism"/>
              </a:rPr>
              <a:t>metabolism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Some mitochondrial functions are performed only in specific types of cells.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 For example, mitochondria in </a:t>
            </a:r>
            <a:r>
              <a:rPr lang="en-US" sz="2400" dirty="0" smtClean="0">
                <a:hlinkClick r:id="rId5" tooltip="Liver"/>
              </a:rPr>
              <a:t>liver</a:t>
            </a:r>
            <a:r>
              <a:rPr lang="en-US" sz="2400" dirty="0" smtClean="0"/>
              <a:t> cells contain enzymes that allow them to detoxify </a:t>
            </a:r>
            <a:r>
              <a:rPr lang="en-US" sz="2400" dirty="0" smtClean="0">
                <a:hlinkClick r:id="rId6" tooltip="Ammonia"/>
              </a:rPr>
              <a:t>ammonia</a:t>
            </a:r>
            <a:r>
              <a:rPr lang="en-US" sz="2400" dirty="0" smtClean="0"/>
              <a:t>, a waste product of protein metabolism. A mutation in the genes regulating any of these functions can result in </a:t>
            </a:r>
            <a:r>
              <a:rPr lang="en-US" sz="2400" dirty="0" smtClean="0">
                <a:hlinkClick r:id="rId7" tooltip="Mitochondrial disease"/>
              </a:rPr>
              <a:t>mitochondrial diseases</a:t>
            </a:r>
            <a:r>
              <a:rPr lang="en-US" sz="2400" dirty="0" smtClean="0"/>
              <a:t>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itochondria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Dell\Pictures\Animal_mitochondrion_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219200"/>
            <a:ext cx="83058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6096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granular, filamentous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bodies of cytoplasm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Found in all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aerobically respiring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cells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Contain enzymes and co-enzymes responsible for energy metabolism.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Closely related with cellular respiration</a:t>
            </a:r>
          </a:p>
          <a:p>
            <a:pPr algn="just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Membrane-enclosed organelle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found in most eukaryotic cells.</a:t>
            </a: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These organelles range from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0.5 to 1.0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μ m in diameter.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(15000 Aº long &amp; 5000 Aº wide)</a:t>
            </a: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Mitochondria are sometimes described as "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cellular power plants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" because they generate most of the cell's supply of adenosine triphosphate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(ATP),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used as a source of chemical energy.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Shape</a:t>
            </a:r>
            <a:r>
              <a:rPr lang="en-US" sz="2400" dirty="0" smtClean="0"/>
              <a:t>: Filamentous granular</a:t>
            </a:r>
          </a:p>
          <a:p>
            <a:r>
              <a:rPr lang="en-US" sz="2400" dirty="0" smtClean="0"/>
              <a:t>May change became rod, club, ring etc.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Size:</a:t>
            </a:r>
            <a:r>
              <a:rPr lang="en-US" sz="2400" dirty="0" smtClean="0"/>
              <a:t> 3-10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μ m and 0.5-1 μ m diameter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Smallest- 1 μ m in yeast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Largest- 20-30 μ m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oocytes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of amphibians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pH, cell environment, osmotic pressure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related to the shape and size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Number of mitochondria: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Varies, related to functional state of cell.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Liver cell:1000-1600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Renal tubule: 300-400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Sea urchin egg 13000-14000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Human sperm- 25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Scattered in cytoplasm in most of cells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In addition to supplying cellular energy, mitochondria are involved in a range of other processes, such as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signaling, cellular differentiation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cell death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, as well as the control of the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cell cycle 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cell growth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Mitochondria have been implicated in several human diseases, including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mitochondrial disorders 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and cardiac dysfunction and may play a role in the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aging process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number of mitochondria in a cell varies widely by </a:t>
            </a:r>
            <a:r>
              <a:rPr lang="en-US" sz="2800" b="1" dirty="0" smtClean="0"/>
              <a:t>organism</a:t>
            </a:r>
            <a:r>
              <a:rPr lang="en-US" sz="2800" dirty="0" smtClean="0"/>
              <a:t> and </a:t>
            </a:r>
            <a:r>
              <a:rPr lang="en-US" sz="2800" b="1" dirty="0" smtClean="0"/>
              <a:t>tissue</a:t>
            </a:r>
            <a:r>
              <a:rPr lang="en-US" sz="2800" dirty="0" smtClean="0"/>
              <a:t> type.</a:t>
            </a:r>
          </a:p>
          <a:p>
            <a:endParaRPr lang="en-US" sz="2800" dirty="0" smtClean="0"/>
          </a:p>
          <a:p>
            <a:r>
              <a:rPr lang="en-US" sz="2800" dirty="0" smtClean="0"/>
              <a:t> Many cells have only a single mitochondrion, whereas others can contain several thousand mitochondria</a:t>
            </a:r>
          </a:p>
          <a:p>
            <a:endParaRPr lang="en-US" sz="2800" dirty="0" smtClean="0"/>
          </a:p>
          <a:p>
            <a:r>
              <a:rPr lang="en-US" sz="2800" dirty="0" smtClean="0"/>
              <a:t>The organelle is composed of compartments that carry out specialized functions.</a:t>
            </a:r>
          </a:p>
          <a:p>
            <a:endParaRPr lang="en-US" sz="2800" dirty="0" smtClean="0"/>
          </a:p>
          <a:p>
            <a:r>
              <a:rPr lang="en-US" sz="2800" dirty="0" smtClean="0"/>
              <a:t> These compartments or regions include the </a:t>
            </a:r>
            <a:r>
              <a:rPr lang="en-US" sz="2800" dirty="0" smtClean="0">
                <a:solidFill>
                  <a:srgbClr val="FF0000"/>
                </a:solidFill>
              </a:rPr>
              <a:t>outer membrane</a:t>
            </a:r>
            <a:r>
              <a:rPr lang="en-US" sz="2800" dirty="0" smtClean="0"/>
              <a:t>, the </a:t>
            </a:r>
            <a:r>
              <a:rPr lang="en-US" sz="2800" dirty="0" smtClean="0">
                <a:solidFill>
                  <a:srgbClr val="FF0000"/>
                </a:solidFill>
              </a:rPr>
              <a:t>intermembrane space</a:t>
            </a:r>
            <a:r>
              <a:rPr lang="en-US" sz="2800" dirty="0" smtClean="0"/>
              <a:t>, the </a:t>
            </a:r>
            <a:r>
              <a:rPr lang="en-US" sz="2800" dirty="0" smtClean="0">
                <a:solidFill>
                  <a:srgbClr val="FF0000"/>
                </a:solidFill>
              </a:rPr>
              <a:t>inner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membrane</a:t>
            </a:r>
            <a:r>
              <a:rPr lang="en-US" sz="2800" dirty="0" smtClean="0"/>
              <a:t>, and the </a:t>
            </a:r>
            <a:r>
              <a:rPr lang="en-US" sz="2800" dirty="0" smtClean="0">
                <a:solidFill>
                  <a:srgbClr val="FF0000"/>
                </a:solidFill>
              </a:rPr>
              <a:t>cristae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matrix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Structure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6019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600" dirty="0" smtClean="0"/>
              <a:t>A mitochondrion contains outer and inner membranes composed of </a:t>
            </a:r>
            <a:r>
              <a:rPr lang="en-US" sz="2600" dirty="0" smtClean="0">
                <a:solidFill>
                  <a:srgbClr val="FF0000"/>
                </a:solidFill>
              </a:rPr>
              <a:t>phospholipid bilayers </a:t>
            </a:r>
            <a:r>
              <a:rPr lang="en-US" sz="2600" dirty="0" smtClean="0"/>
              <a:t>and </a:t>
            </a:r>
            <a:r>
              <a:rPr lang="en-US" sz="2600" dirty="0" smtClean="0">
                <a:solidFill>
                  <a:srgbClr val="FF0000"/>
                </a:solidFill>
              </a:rPr>
              <a:t>proteins</a:t>
            </a:r>
          </a:p>
          <a:p>
            <a:r>
              <a:rPr lang="en-US" sz="2600" dirty="0" smtClean="0"/>
              <a:t>The two membranes, however, have different properties.</a:t>
            </a:r>
          </a:p>
          <a:p>
            <a:r>
              <a:rPr lang="en-US" sz="2600" dirty="0" smtClean="0"/>
              <a:t> Because of this double membrane organization, there are </a:t>
            </a:r>
            <a:r>
              <a:rPr lang="en-US" sz="2600" dirty="0" smtClean="0">
                <a:solidFill>
                  <a:srgbClr val="FF0000"/>
                </a:solidFill>
              </a:rPr>
              <a:t>five distinct compartments </a:t>
            </a:r>
            <a:r>
              <a:rPr lang="en-US" sz="2600" dirty="0" smtClean="0"/>
              <a:t>within the mitochondrion.</a:t>
            </a:r>
          </a:p>
          <a:p>
            <a:r>
              <a:rPr lang="en-US" sz="2600" dirty="0" smtClean="0"/>
              <a:t> There is the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outer mitochondrial membrane,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 The </a:t>
            </a:r>
            <a:r>
              <a:rPr lang="en-US" sz="2600" dirty="0" smtClean="0">
                <a:solidFill>
                  <a:srgbClr val="FF0000"/>
                </a:solidFill>
              </a:rPr>
              <a:t>intermembrane space </a:t>
            </a:r>
            <a:r>
              <a:rPr lang="en-US" sz="2600" dirty="0" smtClean="0"/>
              <a:t>(the space between the Outer and inner membranes),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 The inner mitochondrial membrane,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The cristae space </a:t>
            </a:r>
            <a:r>
              <a:rPr lang="en-US" sz="2600" dirty="0" smtClean="0"/>
              <a:t>(formed by </a:t>
            </a:r>
            <a:r>
              <a:rPr lang="en-US" sz="2600" dirty="0" err="1" smtClean="0"/>
              <a:t>infoldings</a:t>
            </a:r>
            <a:r>
              <a:rPr lang="en-US" sz="2600" dirty="0" smtClean="0"/>
              <a:t> of the inner membrane), 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 The </a:t>
            </a:r>
            <a:r>
              <a:rPr lang="en-US" sz="2600" dirty="0" smtClean="0">
                <a:solidFill>
                  <a:srgbClr val="FF0000"/>
                </a:solidFill>
              </a:rPr>
              <a:t>matrix</a:t>
            </a:r>
            <a:r>
              <a:rPr lang="en-US" sz="2600" dirty="0" smtClean="0"/>
              <a:t> (space within the inner membrane).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FFCCFF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Internal structure of a mitochondrion</a:t>
            </a:r>
          </a:p>
        </p:txBody>
      </p:sp>
      <p:pic>
        <p:nvPicPr>
          <p:cNvPr id="1331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17688" y="1600200"/>
            <a:ext cx="550862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1086</Words>
  <Application>Microsoft Office PowerPoint</Application>
  <PresentationFormat>On-screen Show (4:3)</PresentationFormat>
  <Paragraphs>134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 Mitos: Thread  Chondrion: Granule.</vt:lpstr>
      <vt:lpstr> History: </vt:lpstr>
      <vt:lpstr>Mitochondria</vt:lpstr>
      <vt:lpstr>Slide 4</vt:lpstr>
      <vt:lpstr>Slide 5</vt:lpstr>
      <vt:lpstr>Slide 6</vt:lpstr>
      <vt:lpstr>Slide 7</vt:lpstr>
      <vt:lpstr> Structure </vt:lpstr>
      <vt:lpstr>Internal structure of a mitochondrion</vt:lpstr>
      <vt:lpstr> Outer membrane </vt:lpstr>
      <vt:lpstr>Slide 11</vt:lpstr>
      <vt:lpstr>Slide 12</vt:lpstr>
      <vt:lpstr> Cristae: </vt:lpstr>
      <vt:lpstr>Elementary particle/F1 Particle/oxysomes/ETP</vt:lpstr>
      <vt:lpstr>   Cross-sectional image of cristae in rat liver mitochondrion to demonstrate the likely 3D structure and relationship to the inner membrane. </vt:lpstr>
      <vt:lpstr>Slide 16</vt:lpstr>
      <vt:lpstr>Chemical composition of Mitochondrion </vt:lpstr>
      <vt:lpstr>      Functions: </vt:lpstr>
      <vt:lpstr>STEPS IN CELL RESPIRATION: 1. GLYCOLYSIS:   Breakdown of glucose to pyruvic acid  Glucose + Cytoplasmic enzyme ………..→ Pyruvic acid   2. OXIDATION AND DECARBOXYLATION of PYRUVIC ACID :  Pyruvic acid+ P. Acid Dehydrogenase enzyme of F1 particle ……→ Acetyl CoA+ 2H++ CO2↑   3. KREBS CYCLE/ CITRIC ACID CYCLE: (1936)   Acetyl CoA+ Oxaloacetic acid, citric acid synthatase    →    Citric Acid with 6 carbon atom  Succinyl CoA →S.A. Thiokinase → Succcinic acid, synthesis of 1 mol. Of ATP   4. OXIDATIVE PHOSPHRYLATION ;  The complete oxidation of 1 glucose molecule yields about 38 molecules of ATP  C6H12O6+ 6 O2+ 6H2O+38 ADP+38 IP → Respiratory enzymes → 6CO2+12H20+38 mol. ATP </vt:lpstr>
      <vt:lpstr>Slide 20</vt:lpstr>
      <vt:lpstr>Additional functions of mitochondria…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bvdu</cp:lastModifiedBy>
  <cp:revision>72</cp:revision>
  <dcterms:created xsi:type="dcterms:W3CDTF">2011-11-16T10:48:08Z</dcterms:created>
  <dcterms:modified xsi:type="dcterms:W3CDTF">2017-01-04T08:59:46Z</dcterms:modified>
</cp:coreProperties>
</file>