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86" r:id="rId4"/>
    <p:sldId id="267" r:id="rId5"/>
    <p:sldId id="278" r:id="rId6"/>
    <p:sldId id="257" r:id="rId7"/>
    <p:sldId id="258" r:id="rId8"/>
    <p:sldId id="259" r:id="rId9"/>
    <p:sldId id="263" r:id="rId10"/>
    <p:sldId id="264" r:id="rId11"/>
    <p:sldId id="265" r:id="rId12"/>
    <p:sldId id="279" r:id="rId13"/>
    <p:sldId id="280" r:id="rId14"/>
    <p:sldId id="281" r:id="rId15"/>
    <p:sldId id="260" r:id="rId16"/>
    <p:sldId id="266" r:id="rId17"/>
    <p:sldId id="289" r:id="rId18"/>
    <p:sldId id="261" r:id="rId19"/>
    <p:sldId id="262" r:id="rId20"/>
    <p:sldId id="285" r:id="rId21"/>
    <p:sldId id="271" r:id="rId22"/>
    <p:sldId id="283" r:id="rId23"/>
    <p:sldId id="287" r:id="rId24"/>
    <p:sldId id="288" r:id="rId25"/>
    <p:sldId id="270" r:id="rId26"/>
    <p:sldId id="27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E2D50E-4FC7-488A-906B-0563588ABAF3}"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2D50E-4FC7-488A-906B-0563588ABAF3}"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2D50E-4FC7-488A-906B-0563588ABAF3}"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2D50E-4FC7-488A-906B-0563588ABAF3}"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E2D50E-4FC7-488A-906B-0563588ABAF3}"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E2D50E-4FC7-488A-906B-0563588ABAF3}"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E2D50E-4FC7-488A-906B-0563588ABAF3}" type="datetimeFigureOut">
              <a:rPr lang="en-US" smtClean="0"/>
              <a:pPr/>
              <a:t>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E2D50E-4FC7-488A-906B-0563588ABAF3}" type="datetimeFigureOut">
              <a:rPr lang="en-US" smtClean="0"/>
              <a:pPr/>
              <a:t>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2D50E-4FC7-488A-906B-0563588ABAF3}" type="datetimeFigureOut">
              <a:rPr lang="en-US" smtClean="0"/>
              <a:pPr/>
              <a:t>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2D50E-4FC7-488A-906B-0563588ABAF3}"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2D50E-4FC7-488A-906B-0563588ABAF3}"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19776-90D5-4F92-BA02-22672952E3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2D50E-4FC7-488A-906B-0563588ABAF3}" type="datetimeFigureOut">
              <a:rPr lang="en-US" smtClean="0"/>
              <a:pPr/>
              <a:t>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819776-90D5-4F92-BA02-22672952E3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biology.about.com/od/cellanatomy/p/ribosome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biology4kids.com/files/cell_membran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b="1" dirty="0" smtClean="0">
                <a:solidFill>
                  <a:srgbClr val="FF0000"/>
                </a:solidFill>
              </a:rPr>
              <a:t>Endoplasmic Reticulum </a:t>
            </a:r>
            <a:endParaRPr lang="en-US" sz="6000" dirty="0">
              <a:solidFill>
                <a:srgbClr val="FF0000"/>
              </a:solidFill>
            </a:endParaRPr>
          </a:p>
        </p:txBody>
      </p:sp>
      <p:sp>
        <p:nvSpPr>
          <p:cNvPr id="3" name="Subtitle 2"/>
          <p:cNvSpPr>
            <a:spLocks noGrp="1"/>
          </p:cNvSpPr>
          <p:nvPr>
            <p:ph type="subTitle" idx="1"/>
          </p:nvPr>
        </p:nvSpPr>
        <p:spPr/>
        <p:txBody>
          <a:bodyPr/>
          <a:lstStyle/>
          <a:p>
            <a:r>
              <a:rPr lang="en-US" dirty="0" smtClean="0"/>
              <a:t>AND </a:t>
            </a:r>
          </a:p>
          <a:p>
            <a:r>
              <a:rPr lang="en-US" sz="5400" b="1" dirty="0" smtClean="0">
                <a:solidFill>
                  <a:srgbClr val="FF0000"/>
                </a:solidFill>
              </a:rPr>
              <a:t>Golgi complex</a:t>
            </a:r>
            <a:endParaRPr lang="en-US" sz="54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ell_er3.jpg"/>
          <p:cNvPicPr>
            <a:picLocks noGrp="1" noChangeAspect="1"/>
          </p:cNvPicPr>
          <p:nvPr>
            <p:ph idx="1"/>
          </p:nvPr>
        </p:nvPicPr>
        <p:blipFill>
          <a:blip r:embed="rId2" cstate="print"/>
          <a:stretch>
            <a:fillRect/>
          </a:stretch>
        </p:blipFill>
        <p:spPr>
          <a:xfrm>
            <a:off x="609600" y="1066800"/>
            <a:ext cx="7924800" cy="48768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600" b="1" dirty="0" smtClean="0">
                <a:solidFill>
                  <a:srgbClr val="FF0000"/>
                </a:solidFill>
              </a:rPr>
              <a:t>Function of endoplasmic reticulum</a:t>
            </a:r>
            <a:endParaRPr lang="en-US" sz="3600" dirty="0">
              <a:solidFill>
                <a:srgbClr val="FF0000"/>
              </a:solidFill>
            </a:endParaRPr>
          </a:p>
        </p:txBody>
      </p:sp>
      <p:sp>
        <p:nvSpPr>
          <p:cNvPr id="3" name="Content Placeholder 2"/>
          <p:cNvSpPr>
            <a:spLocks noGrp="1"/>
          </p:cNvSpPr>
          <p:nvPr>
            <p:ph idx="1"/>
          </p:nvPr>
        </p:nvSpPr>
        <p:spPr>
          <a:xfrm>
            <a:off x="457200" y="762000"/>
            <a:ext cx="8229600" cy="5364163"/>
          </a:xfrm>
        </p:spPr>
        <p:txBody>
          <a:bodyPr>
            <a:noAutofit/>
          </a:bodyPr>
          <a:lstStyle/>
          <a:p>
            <a:r>
              <a:rPr lang="en-US" sz="2800" dirty="0"/>
              <a:t>To carry essential substances from one part of the cell to another and provide a little </a:t>
            </a:r>
            <a:r>
              <a:rPr lang="en-US" sz="2800" dirty="0">
                <a:solidFill>
                  <a:srgbClr val="FF0000"/>
                </a:solidFill>
              </a:rPr>
              <a:t>rigidity to </a:t>
            </a:r>
            <a:r>
              <a:rPr lang="en-US" sz="2800" dirty="0" smtClean="0">
                <a:solidFill>
                  <a:srgbClr val="FF0000"/>
                </a:solidFill>
              </a:rPr>
              <a:t>the cell</a:t>
            </a:r>
            <a:r>
              <a:rPr lang="en-US" sz="2800" dirty="0" smtClean="0"/>
              <a:t>.</a:t>
            </a:r>
          </a:p>
          <a:p>
            <a:r>
              <a:rPr lang="en-US" sz="2800" dirty="0" smtClean="0"/>
              <a:t> </a:t>
            </a:r>
          </a:p>
          <a:p>
            <a:r>
              <a:rPr lang="en-US" sz="2800" dirty="0" smtClean="0"/>
              <a:t>Basically</a:t>
            </a:r>
            <a:r>
              <a:rPr lang="en-US" sz="2800" dirty="0"/>
              <a:t>, the </a:t>
            </a:r>
            <a:r>
              <a:rPr lang="en-US" sz="2800" dirty="0">
                <a:solidFill>
                  <a:srgbClr val="FF0000"/>
                </a:solidFill>
              </a:rPr>
              <a:t>modification of proteins </a:t>
            </a:r>
            <a:r>
              <a:rPr lang="en-US" sz="2800" dirty="0"/>
              <a:t>and their shipping to the various parts of the cell and outside the cell in the rough ER. </a:t>
            </a:r>
            <a:endParaRPr lang="en-US" sz="2800" dirty="0" smtClean="0"/>
          </a:p>
          <a:p>
            <a:endParaRPr lang="en-US" sz="2800" dirty="0" smtClean="0"/>
          </a:p>
          <a:p>
            <a:r>
              <a:rPr lang="en-US" sz="2800" dirty="0" smtClean="0"/>
              <a:t>Smooth </a:t>
            </a:r>
            <a:r>
              <a:rPr lang="en-US" sz="2800" dirty="0"/>
              <a:t>ER has to do with the </a:t>
            </a:r>
            <a:r>
              <a:rPr lang="en-US" sz="2800" dirty="0">
                <a:solidFill>
                  <a:srgbClr val="FF0000"/>
                </a:solidFill>
              </a:rPr>
              <a:t>modification of lipids</a:t>
            </a:r>
            <a:r>
              <a:rPr lang="en-US" sz="2800" dirty="0"/>
              <a:t>. </a:t>
            </a:r>
            <a:br>
              <a:rPr lang="en-US" sz="2800" dirty="0"/>
            </a:b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r>
              <a:rPr lang="en-US" sz="2600" dirty="0" smtClean="0">
                <a:solidFill>
                  <a:srgbClr val="FF0000"/>
                </a:solidFill>
              </a:rPr>
              <a:t>Rough endoplasmic reticulum functions as; </a:t>
            </a:r>
            <a:r>
              <a:rPr lang="en-US" sz="2600" dirty="0" smtClean="0"/>
              <a:t/>
            </a:r>
            <a:br>
              <a:rPr lang="en-US" sz="2600" dirty="0" smtClean="0"/>
            </a:br>
            <a:r>
              <a:rPr lang="en-US" sz="2600" dirty="0" smtClean="0"/>
              <a:t>-protein translocation, folding and transport of protein; </a:t>
            </a:r>
            <a:br>
              <a:rPr lang="en-US" sz="2600" dirty="0" smtClean="0"/>
            </a:br>
            <a:r>
              <a:rPr lang="en-US" sz="2600" dirty="0" smtClean="0"/>
              <a:t/>
            </a:r>
            <a:br>
              <a:rPr lang="en-US" sz="2600" dirty="0" smtClean="0"/>
            </a:br>
            <a:endParaRPr lang="en-US" sz="2600" dirty="0" smtClean="0"/>
          </a:p>
          <a:p>
            <a:pPr>
              <a:buNone/>
            </a:pPr>
            <a:endParaRPr lang="en-US" sz="2600" dirty="0" smtClean="0"/>
          </a:p>
          <a:p>
            <a:r>
              <a:rPr lang="en-US" sz="2600" dirty="0" smtClean="0">
                <a:solidFill>
                  <a:srgbClr val="FF0000"/>
                </a:solidFill>
              </a:rPr>
              <a:t>Smooth Endoplasmic Reticulum functions as; </a:t>
            </a:r>
            <a:r>
              <a:rPr lang="en-US" sz="2600" dirty="0" smtClean="0"/>
              <a:t/>
            </a:r>
            <a:br>
              <a:rPr lang="en-US" sz="2600" dirty="0" smtClean="0"/>
            </a:br>
            <a:r>
              <a:rPr lang="en-US" sz="2600" dirty="0" smtClean="0"/>
              <a:t>-synthesis of lipid </a:t>
            </a:r>
            <a:br>
              <a:rPr lang="en-US" sz="2600" dirty="0" smtClean="0"/>
            </a:br>
            <a:r>
              <a:rPr lang="en-US" sz="2600" dirty="0" smtClean="0"/>
              <a:t>-metabolism of carbohydrates; </a:t>
            </a:r>
            <a:br>
              <a:rPr lang="en-US" sz="2600" dirty="0" smtClean="0"/>
            </a:br>
            <a:r>
              <a:rPr lang="en-US" sz="2600" dirty="0" smtClean="0"/>
              <a:t>-detoxification function; </a:t>
            </a:r>
            <a:br>
              <a:rPr lang="en-US" sz="2600" dirty="0" smtClean="0"/>
            </a:br>
            <a:r>
              <a:rPr lang="en-US" sz="2600" dirty="0" smtClean="0"/>
              <a:t>-major storage and released site of inter cellular calcium ions.</a:t>
            </a:r>
            <a:br>
              <a:rPr lang="en-US" sz="2600" dirty="0" smtClean="0"/>
            </a:br>
            <a:r>
              <a:rPr lang="en-US" sz="2600" dirty="0" smtClean="0"/>
              <a:t/>
            </a:r>
            <a:br>
              <a:rPr lang="en-US" sz="2600" dirty="0" smtClean="0"/>
            </a:br>
            <a:endParaRPr lang="en-US"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172200"/>
          </a:xfrm>
        </p:spPr>
        <p:txBody>
          <a:bodyPr>
            <a:normAutofit/>
          </a:bodyPr>
          <a:lstStyle/>
          <a:p>
            <a:r>
              <a:rPr lang="en-US" sz="2800" b="1" dirty="0" smtClean="0">
                <a:solidFill>
                  <a:srgbClr val="FF0000"/>
                </a:solidFill>
              </a:rPr>
              <a:t>FUNCTIONS OF ER:</a:t>
            </a:r>
          </a:p>
          <a:p>
            <a:pPr marL="457200" indent="-457200">
              <a:buFont typeface="+mj-lt"/>
              <a:buAutoNum type="arabicPeriod"/>
            </a:pPr>
            <a:r>
              <a:rPr lang="en-US" sz="2400" dirty="0" smtClean="0"/>
              <a:t> Mechanical support</a:t>
            </a:r>
          </a:p>
          <a:p>
            <a:pPr marL="457200" indent="-457200">
              <a:buFont typeface="+mj-lt"/>
              <a:buAutoNum type="arabicPeriod"/>
            </a:pPr>
            <a:r>
              <a:rPr lang="en-US" sz="2400" dirty="0" smtClean="0"/>
              <a:t> Protein synthesis</a:t>
            </a:r>
          </a:p>
          <a:p>
            <a:pPr marL="457200" indent="-457200">
              <a:buFont typeface="+mj-lt"/>
              <a:buAutoNum type="arabicPeriod"/>
            </a:pPr>
            <a:r>
              <a:rPr lang="en-US" sz="2400" dirty="0" smtClean="0"/>
              <a:t> Glycogen synthesis and storage(SER)</a:t>
            </a:r>
          </a:p>
          <a:p>
            <a:pPr marL="457200" indent="-457200">
              <a:buFont typeface="+mj-lt"/>
              <a:buAutoNum type="arabicPeriod"/>
            </a:pPr>
            <a:r>
              <a:rPr lang="en-US" sz="2400" dirty="0" smtClean="0"/>
              <a:t> Enzyme activities</a:t>
            </a:r>
          </a:p>
          <a:p>
            <a:pPr marL="457200" indent="-457200">
              <a:buFont typeface="+mj-lt"/>
              <a:buAutoNum type="arabicPeriod"/>
            </a:pPr>
            <a:r>
              <a:rPr lang="en-US" sz="2400" dirty="0" smtClean="0"/>
              <a:t>Lipid synthesis and storage</a:t>
            </a:r>
          </a:p>
          <a:p>
            <a:pPr marL="457200" indent="-457200">
              <a:buFont typeface="+mj-lt"/>
              <a:buAutoNum type="arabicPeriod"/>
            </a:pPr>
            <a:r>
              <a:rPr lang="en-US" sz="2400" dirty="0" smtClean="0"/>
              <a:t>Detoxification</a:t>
            </a:r>
          </a:p>
          <a:p>
            <a:pPr marL="457200" indent="-457200">
              <a:buFont typeface="+mj-lt"/>
              <a:buAutoNum type="arabicPeriod"/>
            </a:pPr>
            <a:r>
              <a:rPr lang="en-US" sz="2400" dirty="0" smtClean="0"/>
              <a:t>Formation of </a:t>
            </a:r>
            <a:r>
              <a:rPr lang="en-US" sz="2400" dirty="0" err="1" smtClean="0"/>
              <a:t>microbodies</a:t>
            </a:r>
            <a:endParaRPr lang="en-US" sz="2400" dirty="0" smtClean="0"/>
          </a:p>
          <a:p>
            <a:pPr marL="457200" indent="-457200">
              <a:buFont typeface="+mj-lt"/>
              <a:buAutoNum type="arabicPeriod"/>
            </a:pPr>
            <a:r>
              <a:rPr lang="en-US" sz="2400" dirty="0" smtClean="0"/>
              <a:t>Synthesis  of cholesterol and steroid hormone (progesterone &amp; testosterone)</a:t>
            </a:r>
          </a:p>
          <a:p>
            <a:pPr marL="457200" indent="-457200">
              <a:buFont typeface="+mj-lt"/>
              <a:buAutoNum type="arabicPeriod"/>
            </a:pPr>
            <a:r>
              <a:rPr lang="en-US" sz="2400" dirty="0" smtClean="0"/>
              <a:t> Formation of nuclear membrane</a:t>
            </a:r>
          </a:p>
          <a:p>
            <a:pPr marL="457200" indent="-457200">
              <a:buFont typeface="+mj-lt"/>
              <a:buAutoNum type="arabicPeriod"/>
            </a:pPr>
            <a:r>
              <a:rPr lang="en-US" sz="2400" dirty="0" smtClean="0"/>
              <a:t> Circulation and exchange of material</a:t>
            </a:r>
          </a:p>
          <a:p>
            <a:pPr marL="457200" indent="-457200">
              <a:buFont typeface="+mj-lt"/>
              <a:buAutoNum type="arabicPeriod"/>
            </a:pPr>
            <a:r>
              <a:rPr lang="en-US" sz="2400" dirty="0" smtClean="0"/>
              <a:t> Role of muscle contraction</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800" b="1" dirty="0" smtClean="0">
                <a:solidFill>
                  <a:srgbClr val="FF0000"/>
                </a:solidFill>
              </a:rPr>
              <a:t>Golgi Apparatus</a:t>
            </a:r>
            <a:br>
              <a:rPr lang="en-US" sz="8800" b="1" dirty="0" smtClean="0">
                <a:solidFill>
                  <a:srgbClr val="FF0000"/>
                </a:solidFill>
              </a:rPr>
            </a:br>
            <a:r>
              <a:rPr lang="en-US" sz="8800" b="1" dirty="0" smtClean="0">
                <a:solidFill>
                  <a:srgbClr val="FF0000"/>
                </a:solidFill>
              </a:rPr>
              <a:t>or </a:t>
            </a:r>
          </a:p>
          <a:p>
            <a:pPr algn="ctr">
              <a:buNone/>
            </a:pPr>
            <a:r>
              <a:rPr lang="en-US" sz="8800" b="1" dirty="0" smtClean="0">
                <a:solidFill>
                  <a:srgbClr val="FF0000"/>
                </a:solidFill>
              </a:rPr>
              <a:t>Golgi Body</a:t>
            </a:r>
            <a:endParaRPr lang="en-US" sz="8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6643" y="228600"/>
            <a:ext cx="8001000" cy="699868"/>
          </a:xfrm>
        </p:spPr>
        <p:txBody>
          <a:bodyPr>
            <a:normAutofit fontScale="90000"/>
          </a:bodyPr>
          <a:lstStyle/>
          <a:p>
            <a:r>
              <a:rPr lang="en-US" b="1" dirty="0" smtClean="0"/>
              <a:t/>
            </a:r>
            <a:br>
              <a:rPr lang="en-US" b="1" dirty="0" smtClean="0"/>
            </a:br>
            <a:r>
              <a:rPr lang="en-US" b="1" dirty="0" smtClean="0"/>
              <a:t>2. </a:t>
            </a:r>
            <a:r>
              <a:rPr lang="en-US" b="1" dirty="0" smtClean="0">
                <a:solidFill>
                  <a:srgbClr val="FF0000"/>
                </a:solidFill>
              </a:rPr>
              <a:t>The Golgi Apparatus</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228600" y="914400"/>
            <a:ext cx="8686800" cy="5638800"/>
          </a:xfrm>
        </p:spPr>
        <p:txBody>
          <a:bodyPr>
            <a:normAutofit fontScale="62500" lnSpcReduction="20000"/>
          </a:bodyPr>
          <a:lstStyle/>
          <a:p>
            <a:r>
              <a:rPr lang="en-US" b="1" dirty="0" err="1" smtClean="0">
                <a:solidFill>
                  <a:srgbClr val="FF0000"/>
                </a:solidFill>
              </a:rPr>
              <a:t>Camillo</a:t>
            </a:r>
            <a:r>
              <a:rPr lang="en-US" b="1" dirty="0" smtClean="0">
                <a:solidFill>
                  <a:srgbClr val="FF0000"/>
                </a:solidFill>
              </a:rPr>
              <a:t> Golgi</a:t>
            </a:r>
            <a:r>
              <a:rPr lang="en-US" b="1" dirty="0" smtClean="0"/>
              <a:t> Italian physician1898 discovered GC</a:t>
            </a:r>
          </a:p>
          <a:p>
            <a:endParaRPr lang="en-US" b="1" dirty="0" smtClean="0"/>
          </a:p>
          <a:p>
            <a:r>
              <a:rPr lang="en-US" b="1" dirty="0" smtClean="0"/>
              <a:t>Also called Golgi body or Golgi complex and found universally in both plant and animal cells,</a:t>
            </a:r>
          </a:p>
          <a:p>
            <a:endParaRPr lang="en-US" b="1" dirty="0" smtClean="0"/>
          </a:p>
          <a:p>
            <a:r>
              <a:rPr lang="en-US" b="1" dirty="0" smtClean="0"/>
              <a:t>It is typically comprised of a series of </a:t>
            </a:r>
            <a:r>
              <a:rPr lang="en-US" b="1" dirty="0" smtClean="0">
                <a:solidFill>
                  <a:srgbClr val="FF0000"/>
                </a:solidFill>
              </a:rPr>
              <a:t>five to eight cup-shaped</a:t>
            </a:r>
            <a:r>
              <a:rPr lang="en-US" b="1" dirty="0" smtClean="0"/>
              <a:t>, membrane-covered sacs called </a:t>
            </a:r>
            <a:r>
              <a:rPr lang="en-US" b="1" dirty="0" err="1" smtClean="0">
                <a:solidFill>
                  <a:srgbClr val="FF0000"/>
                </a:solidFill>
              </a:rPr>
              <a:t>cisternae</a:t>
            </a:r>
            <a:r>
              <a:rPr lang="en-US" b="1" dirty="0" smtClean="0"/>
              <a:t> that look something like a stack of deflated balloons.</a:t>
            </a:r>
          </a:p>
          <a:p>
            <a:endParaRPr lang="en-US" b="1" dirty="0" smtClean="0"/>
          </a:p>
          <a:p>
            <a:r>
              <a:rPr lang="en-US" b="1" dirty="0" smtClean="0"/>
              <a:t> In some unicellular flagellates, however, as many as 60 </a:t>
            </a:r>
            <a:r>
              <a:rPr lang="en-US" b="1" dirty="0" err="1" smtClean="0"/>
              <a:t>cisternae</a:t>
            </a:r>
            <a:r>
              <a:rPr lang="en-US" b="1" dirty="0" smtClean="0"/>
              <a:t> may combine to make up the Golgi apparatus.</a:t>
            </a:r>
          </a:p>
          <a:p>
            <a:endParaRPr lang="en-US" b="1" dirty="0" smtClean="0"/>
          </a:p>
          <a:p>
            <a:r>
              <a:rPr lang="en-US" b="1" dirty="0" smtClean="0"/>
              <a:t> Similarly, the number of Golgi bodies in a cell varies according to its function.</a:t>
            </a:r>
          </a:p>
          <a:p>
            <a:endParaRPr lang="en-US" b="1" dirty="0" smtClean="0"/>
          </a:p>
          <a:p>
            <a:r>
              <a:rPr lang="en-US" b="1" dirty="0" smtClean="0"/>
              <a:t> Animal cells generally contain between </a:t>
            </a:r>
            <a:r>
              <a:rPr lang="en-US" b="1" dirty="0" smtClean="0">
                <a:solidFill>
                  <a:srgbClr val="FF0000"/>
                </a:solidFill>
              </a:rPr>
              <a:t>10-20 </a:t>
            </a:r>
            <a:r>
              <a:rPr lang="en-US" b="1" dirty="0" smtClean="0"/>
              <a:t>Golgi </a:t>
            </a:r>
            <a:r>
              <a:rPr lang="en-US" b="1" dirty="0" smtClean="0">
                <a:solidFill>
                  <a:srgbClr val="FF0000"/>
                </a:solidFill>
              </a:rPr>
              <a:t>stacks</a:t>
            </a:r>
            <a:r>
              <a:rPr lang="en-US" b="1" dirty="0" smtClean="0"/>
              <a:t> per cell, which are linked into a single complex by tubular connections between </a:t>
            </a:r>
            <a:r>
              <a:rPr lang="en-US" b="1" dirty="0" err="1" smtClean="0"/>
              <a:t>cisternae</a:t>
            </a:r>
            <a:r>
              <a:rPr lang="en-US" b="1" dirty="0" smtClean="0"/>
              <a:t>. </a:t>
            </a:r>
          </a:p>
          <a:p>
            <a:endParaRPr lang="en-US" b="1" dirty="0" smtClean="0"/>
          </a:p>
          <a:p>
            <a:r>
              <a:rPr lang="en-US" b="1" dirty="0" smtClean="0"/>
              <a:t>This complex is usually located close to the cell nucleus.</a:t>
            </a:r>
          </a:p>
          <a:p>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The Golgi Body </a:t>
            </a:r>
            <a:r>
              <a:rPr lang="en-US" b="1" dirty="0" smtClean="0"/>
              <a:t>or</a:t>
            </a:r>
            <a:br>
              <a:rPr lang="en-US" b="1" dirty="0" smtClean="0"/>
            </a:br>
            <a:endParaRPr lang="en-US" dirty="0"/>
          </a:p>
        </p:txBody>
      </p:sp>
      <p:pic>
        <p:nvPicPr>
          <p:cNvPr id="4" name="Content Placeholder 3" descr="golgifigure1.jpg"/>
          <p:cNvPicPr>
            <a:picLocks noGrp="1" noChangeAspect="1"/>
          </p:cNvPicPr>
          <p:nvPr>
            <p:ph idx="1"/>
          </p:nvPr>
        </p:nvPicPr>
        <p:blipFill>
          <a:blip r:embed="rId2" cstate="print"/>
          <a:stretch>
            <a:fillRect/>
          </a:stretch>
        </p:blipFill>
        <p:spPr>
          <a:xfrm>
            <a:off x="685800" y="990600"/>
            <a:ext cx="7848600" cy="51816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C:\Documents and Settings\gaikwad sir\My Documents\Downloads\golgi-complex-structure-and-functions-8-638.jpg"/>
          <p:cNvPicPr>
            <a:picLocks noChangeAspect="1" noChangeArrowheads="1"/>
          </p:cNvPicPr>
          <p:nvPr/>
        </p:nvPicPr>
        <p:blipFill>
          <a:blip r:embed="rId2"/>
          <a:srcRect/>
          <a:stretch>
            <a:fillRect/>
          </a:stretch>
        </p:blipFill>
        <p:spPr bwMode="auto">
          <a:xfrm>
            <a:off x="1533525" y="1147763"/>
            <a:ext cx="6076950" cy="5100637"/>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golgifigure2,,,,,,.jpg"/>
          <p:cNvPicPr>
            <a:picLocks noGrp="1" noChangeAspect="1"/>
          </p:cNvPicPr>
          <p:nvPr>
            <p:ph idx="1"/>
          </p:nvPr>
        </p:nvPicPr>
        <p:blipFill>
          <a:blip r:embed="rId2" cstate="print"/>
          <a:stretch>
            <a:fillRect/>
          </a:stretch>
        </p:blipFill>
        <p:spPr>
          <a:xfrm>
            <a:off x="1981200" y="1676400"/>
            <a:ext cx="4905375" cy="3562563"/>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dirty="0" smtClean="0"/>
              <a:t>Drawing shows an actual interface between the ER and the Golgi complex</a:t>
            </a:r>
            <a:endParaRPr lang="en-US" dirty="0"/>
          </a:p>
        </p:txBody>
      </p:sp>
      <p:pic>
        <p:nvPicPr>
          <p:cNvPr id="4" name="Content Placeholder 3" descr="golgi1a;;;;;;;.jpg"/>
          <p:cNvPicPr>
            <a:picLocks noGrp="1" noChangeAspect="1"/>
          </p:cNvPicPr>
          <p:nvPr>
            <p:ph idx="1"/>
          </p:nvPr>
        </p:nvPicPr>
        <p:blipFill>
          <a:blip r:embed="rId2" cstate="print"/>
          <a:stretch>
            <a:fillRect/>
          </a:stretch>
        </p:blipFill>
        <p:spPr>
          <a:xfrm>
            <a:off x="1676400" y="1752600"/>
            <a:ext cx="6577012" cy="43434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800" b="1" dirty="0" smtClean="0"/>
              <a:t>Rough ER                                          CELL STRUCTURE</a:t>
            </a:r>
            <a:endParaRPr lang="en-US" sz="2800" dirty="0"/>
          </a:p>
        </p:txBody>
      </p:sp>
      <p:pic>
        <p:nvPicPr>
          <p:cNvPr id="4" name="Content Placeholder 3" descr="roughER.jpg"/>
          <p:cNvPicPr>
            <a:picLocks noGrp="1" noChangeAspect="1"/>
          </p:cNvPicPr>
          <p:nvPr>
            <p:ph idx="1"/>
          </p:nvPr>
        </p:nvPicPr>
        <p:blipFill>
          <a:blip r:embed="rId2" cstate="print"/>
          <a:srcRect b="13793"/>
          <a:stretch>
            <a:fillRect/>
          </a:stretch>
        </p:blipFill>
        <p:spPr>
          <a:xfrm rot="16200000">
            <a:off x="133350" y="1543050"/>
            <a:ext cx="3771900" cy="3810000"/>
          </a:xfrm>
        </p:spPr>
      </p:pic>
      <p:pic>
        <p:nvPicPr>
          <p:cNvPr id="1026" name="Picture 2" descr="C:\Users\Dell\Pictures\cell_structure 4 ER.jpg"/>
          <p:cNvPicPr>
            <a:picLocks noChangeAspect="1" noChangeArrowheads="1"/>
          </p:cNvPicPr>
          <p:nvPr/>
        </p:nvPicPr>
        <p:blipFill>
          <a:blip r:embed="rId3" cstate="print"/>
          <a:srcRect/>
          <a:stretch>
            <a:fillRect/>
          </a:stretch>
        </p:blipFill>
        <p:spPr bwMode="auto">
          <a:xfrm>
            <a:off x="4191000" y="1219200"/>
            <a:ext cx="4648200" cy="44958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dirty="0" smtClean="0">
                <a:solidFill>
                  <a:srgbClr val="FF0000"/>
                </a:solidFill>
              </a:rPr>
              <a:t>STRUCTURE</a:t>
            </a:r>
          </a:p>
          <a:p>
            <a:r>
              <a:rPr lang="en-US" sz="2400" dirty="0" smtClean="0"/>
              <a:t>G.C.is morphologically similar in both plants and animal cells.</a:t>
            </a:r>
          </a:p>
          <a:p>
            <a:endParaRPr lang="en-US" sz="2400" dirty="0" smtClean="0"/>
          </a:p>
          <a:p>
            <a:r>
              <a:rPr lang="en-US" sz="2400" dirty="0" smtClean="0"/>
              <a:t>The electron microscopic str. of GC was observed by </a:t>
            </a:r>
            <a:r>
              <a:rPr lang="en-US" sz="2400" b="1" dirty="0" smtClean="0">
                <a:solidFill>
                  <a:srgbClr val="FF0000"/>
                </a:solidFill>
              </a:rPr>
              <a:t>Dalton and Felix </a:t>
            </a:r>
            <a:r>
              <a:rPr lang="en-US" sz="2400" dirty="0" smtClean="0"/>
              <a:t>in </a:t>
            </a:r>
            <a:r>
              <a:rPr lang="en-US" sz="2400" dirty="0" smtClean="0">
                <a:solidFill>
                  <a:srgbClr val="FF0000"/>
                </a:solidFill>
              </a:rPr>
              <a:t>1954 </a:t>
            </a:r>
            <a:r>
              <a:rPr lang="en-US" sz="2400" dirty="0" smtClean="0"/>
              <a:t>in the epidermis of rat</a:t>
            </a:r>
          </a:p>
          <a:p>
            <a:endParaRPr lang="en-US" sz="2400" dirty="0" smtClean="0"/>
          </a:p>
          <a:p>
            <a:r>
              <a:rPr lang="en-US" sz="2400" dirty="0" smtClean="0"/>
              <a:t>It is made up of 3 components…</a:t>
            </a:r>
          </a:p>
          <a:p>
            <a:endParaRPr lang="en-US" sz="2400" dirty="0" smtClean="0"/>
          </a:p>
          <a:p>
            <a:pPr marL="914400" lvl="1" indent="-457200">
              <a:buFont typeface="+mj-lt"/>
              <a:buAutoNum type="arabicParenR"/>
            </a:pPr>
            <a:r>
              <a:rPr lang="en-US" sz="2400" dirty="0" smtClean="0"/>
              <a:t>Flattened sacs/ </a:t>
            </a:r>
            <a:r>
              <a:rPr lang="en-US" sz="2400" dirty="0" err="1" smtClean="0">
                <a:solidFill>
                  <a:srgbClr val="FF0000"/>
                </a:solidFill>
              </a:rPr>
              <a:t>cisternae</a:t>
            </a:r>
            <a:endParaRPr lang="en-US" sz="2400" dirty="0" smtClean="0">
              <a:solidFill>
                <a:srgbClr val="FF0000"/>
              </a:solidFill>
            </a:endParaRPr>
          </a:p>
          <a:p>
            <a:pPr marL="914400" lvl="1" indent="-457200">
              <a:buFont typeface="+mj-lt"/>
              <a:buAutoNum type="arabicParenR"/>
            </a:pPr>
            <a:r>
              <a:rPr lang="en-US" sz="2400" dirty="0" smtClean="0"/>
              <a:t>small vesicles and tubules</a:t>
            </a:r>
          </a:p>
          <a:p>
            <a:pPr marL="914400" lvl="1" indent="-457200">
              <a:buFont typeface="+mj-lt"/>
              <a:buAutoNum type="arabicParenR"/>
            </a:pPr>
            <a:r>
              <a:rPr lang="en-US" sz="2400" dirty="0" smtClean="0"/>
              <a:t>large vacuoles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77500" lnSpcReduction="20000"/>
          </a:bodyPr>
          <a:lstStyle/>
          <a:p>
            <a:r>
              <a:rPr lang="en-US" dirty="0" smtClean="0"/>
              <a:t>The modifications to molecules that take place in the Golgi apparatus occur in an orderly fashion. </a:t>
            </a:r>
          </a:p>
          <a:p>
            <a:r>
              <a:rPr lang="en-US" dirty="0" smtClean="0"/>
              <a:t>Each Golgi stack has two distinct ends, or faces. </a:t>
            </a:r>
          </a:p>
          <a:p>
            <a:endParaRPr lang="en-US" dirty="0" smtClean="0"/>
          </a:p>
          <a:p>
            <a:r>
              <a:rPr lang="en-US" dirty="0" smtClean="0"/>
              <a:t>The </a:t>
            </a:r>
            <a:r>
              <a:rPr lang="en-US" b="1" dirty="0" err="1" smtClean="0"/>
              <a:t>cis</a:t>
            </a:r>
            <a:r>
              <a:rPr lang="en-US" dirty="0" smtClean="0"/>
              <a:t> face of a Golgi stack is the end of the organelle where substances enter from the endoplasmic reticulum for processing, while the </a:t>
            </a:r>
            <a:r>
              <a:rPr lang="en-US" b="1" dirty="0" smtClean="0"/>
              <a:t>trans</a:t>
            </a:r>
            <a:r>
              <a:rPr lang="en-US" dirty="0" smtClean="0"/>
              <a:t> face is where they exit in the form of smaller detached vesicles.</a:t>
            </a:r>
          </a:p>
          <a:p>
            <a:endParaRPr lang="en-US" dirty="0" smtClean="0"/>
          </a:p>
          <a:p>
            <a:r>
              <a:rPr lang="en-US" dirty="0" smtClean="0"/>
              <a:t> Consequently, the </a:t>
            </a:r>
            <a:r>
              <a:rPr lang="en-US" dirty="0" err="1" smtClean="0">
                <a:solidFill>
                  <a:srgbClr val="FF0000"/>
                </a:solidFill>
              </a:rPr>
              <a:t>cis</a:t>
            </a:r>
            <a:r>
              <a:rPr lang="en-US" dirty="0" smtClean="0"/>
              <a:t> face is found </a:t>
            </a:r>
            <a:r>
              <a:rPr lang="en-US" dirty="0" smtClean="0">
                <a:solidFill>
                  <a:srgbClr val="FF0000"/>
                </a:solidFill>
              </a:rPr>
              <a:t>near the endoplasmic </a:t>
            </a:r>
            <a:r>
              <a:rPr lang="en-US" dirty="0" smtClean="0"/>
              <a:t>reticulum, from whence most of the material it receives comes, and the </a:t>
            </a:r>
            <a:r>
              <a:rPr lang="en-US" b="1" dirty="0" smtClean="0"/>
              <a:t>trans face </a:t>
            </a:r>
            <a:r>
              <a:rPr lang="en-US" dirty="0" smtClean="0"/>
              <a:t>is positioned </a:t>
            </a:r>
            <a:r>
              <a:rPr lang="en-US" dirty="0" smtClean="0">
                <a:solidFill>
                  <a:srgbClr val="FF0000"/>
                </a:solidFill>
              </a:rPr>
              <a:t>near the plasma membrane </a:t>
            </a:r>
            <a:r>
              <a:rPr lang="en-US" dirty="0" smtClean="0"/>
              <a:t>of the cell, to where many of the substances it modifies are shipped. </a:t>
            </a:r>
          </a:p>
          <a:p>
            <a:endParaRPr lang="en-US" dirty="0" smtClean="0"/>
          </a:p>
          <a:p>
            <a:r>
              <a:rPr lang="en-US" dirty="0" smtClean="0"/>
              <a:t>The chemical make-up of each face is different and the enzymes contained in the lumens (inner open spaces) of the </a:t>
            </a:r>
            <a:r>
              <a:rPr lang="en-US" dirty="0" err="1" smtClean="0"/>
              <a:t>cisternae</a:t>
            </a:r>
            <a:r>
              <a:rPr lang="en-US" dirty="0" smtClean="0"/>
              <a:t> between the faces are distinctive. </a:t>
            </a:r>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FUNCTIONS OF Golgi complex:</a:t>
            </a:r>
            <a:br>
              <a:rPr lang="en-US" b="1" dirty="0" smtClean="0">
                <a:solidFill>
                  <a:srgbClr val="FF0000"/>
                </a:solidFill>
              </a:rPr>
            </a:b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en-US" sz="2000" dirty="0" smtClean="0"/>
              <a:t>Formation of </a:t>
            </a:r>
            <a:r>
              <a:rPr lang="en-US" sz="2000" dirty="0" err="1" smtClean="0"/>
              <a:t>acrosome</a:t>
            </a:r>
            <a:r>
              <a:rPr lang="en-US" sz="2000" dirty="0" smtClean="0"/>
              <a:t> during spermatogenesis</a:t>
            </a:r>
          </a:p>
          <a:p>
            <a:endParaRPr lang="en-US" sz="2000" dirty="0" smtClean="0"/>
          </a:p>
          <a:p>
            <a:r>
              <a:rPr lang="en-US" sz="2000" dirty="0" smtClean="0"/>
              <a:t>Role of secretion</a:t>
            </a:r>
          </a:p>
          <a:p>
            <a:endParaRPr lang="en-US" sz="2000" dirty="0" smtClean="0"/>
          </a:p>
          <a:p>
            <a:r>
              <a:rPr lang="en-US" sz="2000" dirty="0" smtClean="0"/>
              <a:t>Role in cell plate formation</a:t>
            </a:r>
          </a:p>
          <a:p>
            <a:endParaRPr lang="en-US" sz="2000" dirty="0" smtClean="0"/>
          </a:p>
          <a:p>
            <a:r>
              <a:rPr lang="en-US" sz="2000" dirty="0" smtClean="0"/>
              <a:t>Storage of lipids and proteins</a:t>
            </a:r>
          </a:p>
          <a:p>
            <a:endParaRPr lang="en-US" sz="2000" dirty="0" smtClean="0"/>
          </a:p>
          <a:p>
            <a:r>
              <a:rPr lang="en-US" sz="2000" dirty="0" smtClean="0"/>
              <a:t>Formation of </a:t>
            </a:r>
            <a:r>
              <a:rPr lang="en-US" sz="2000" dirty="0" err="1" smtClean="0"/>
              <a:t>lysosomes</a:t>
            </a:r>
            <a:endParaRPr lang="en-US" sz="2000" dirty="0" smtClean="0"/>
          </a:p>
          <a:p>
            <a:endParaRPr lang="en-US" sz="2000" dirty="0" smtClean="0"/>
          </a:p>
          <a:p>
            <a:r>
              <a:rPr lang="en-US" sz="2000" dirty="0" smtClean="0"/>
              <a:t>Transport of materials from nucleus to cytoplasm</a:t>
            </a:r>
          </a:p>
          <a:p>
            <a:endParaRPr lang="en-US" sz="2000" dirty="0" smtClean="0"/>
          </a:p>
          <a:p>
            <a:r>
              <a:rPr lang="en-US" sz="2000" dirty="0" smtClean="0"/>
              <a:t>Transport of macromolecules: intercellular and intra cellular</a:t>
            </a:r>
          </a:p>
          <a:p>
            <a:endParaRPr lang="en-US" sz="2000" dirty="0" smtClean="0"/>
          </a:p>
          <a:p>
            <a:r>
              <a:rPr lang="en-US" sz="2000" dirty="0" smtClean="0"/>
              <a:t>Pigment formation : Melanin</a:t>
            </a:r>
          </a:p>
          <a:p>
            <a:endParaRPr lang="en-US" sz="2000" dirty="0" smtClean="0"/>
          </a:p>
          <a:p>
            <a:r>
              <a:rPr lang="en-US" sz="2000" dirty="0" smtClean="0"/>
              <a:t>Milk and protein droplet formation (In mammary gland of mice)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r>
              <a:rPr lang="en-US" dirty="0" smtClean="0"/>
              <a:t>The Golgi apparatus is often considered the distribution and shipping department for the cell's chemical products.</a:t>
            </a:r>
          </a:p>
          <a:p>
            <a:endParaRPr lang="en-US" dirty="0" smtClean="0"/>
          </a:p>
          <a:p>
            <a:r>
              <a:rPr lang="en-US" dirty="0" smtClean="0"/>
              <a:t> It modifies proteins and lipids (fats) that have been built in the endoplasmic reticulum and prepares them for export outside of the cell or for transport to other locations in the cell. </a:t>
            </a:r>
          </a:p>
          <a:p>
            <a:endParaRPr lang="en-US" dirty="0" smtClean="0"/>
          </a:p>
          <a:p>
            <a:r>
              <a:rPr lang="en-US" dirty="0" smtClean="0"/>
              <a:t>. The vesicles fuse with the Golgi membranes and release their internally stored molecules into the organelle.</a:t>
            </a:r>
          </a:p>
          <a:p>
            <a:r>
              <a:rPr lang="en-US" dirty="0" smtClean="0"/>
              <a:t> Once inside, the compounds are further processed by the Golgi apparatus, which adds molecules or chops tiny pieces off the ends. </a:t>
            </a:r>
          </a:p>
          <a:p>
            <a:endParaRPr lang="en-US" dirty="0" smtClean="0"/>
          </a:p>
          <a:p>
            <a:r>
              <a:rPr lang="en-US" dirty="0" smtClean="0"/>
              <a:t>When completed, the product is extruded from the GA in a vesicle and directed to its final destination inside or outside the cell. </a:t>
            </a:r>
          </a:p>
          <a:p>
            <a:r>
              <a:rPr lang="en-US" dirty="0" smtClean="0"/>
              <a:t>The exported products are secretions of proteins or </a:t>
            </a:r>
            <a:r>
              <a:rPr lang="en-US" dirty="0" err="1" smtClean="0"/>
              <a:t>glycoproteins</a:t>
            </a:r>
            <a:r>
              <a:rPr lang="en-US" dirty="0" smtClean="0"/>
              <a:t> that are part of the cell's function in the organism. Other products are returned to the endoplasmic reticulum or may undergo maturation to become </a:t>
            </a:r>
            <a:r>
              <a:rPr lang="en-US" dirty="0" err="1" smtClean="0"/>
              <a:t>lysosomes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77500" lnSpcReduction="20000"/>
          </a:bodyPr>
          <a:lstStyle/>
          <a:p>
            <a:r>
              <a:rPr lang="en-US" dirty="0" smtClean="0"/>
              <a:t>Proteins, carbohydrates, phospholipids, and other molecules formed in the endoplasmic reticulum are transported to the Golgi apparatus to be biochemically modified during their transition from the </a:t>
            </a:r>
            <a:r>
              <a:rPr lang="en-US" dirty="0" err="1" smtClean="0"/>
              <a:t>cis</a:t>
            </a:r>
            <a:r>
              <a:rPr lang="en-US" dirty="0" smtClean="0"/>
              <a:t> to the trans poles of the complex.</a:t>
            </a:r>
          </a:p>
          <a:p>
            <a:r>
              <a:rPr lang="en-US" dirty="0" smtClean="0"/>
              <a:t> Enzymes present in the Golgi lumen modify the carbohydrate (or sugar) portion of </a:t>
            </a:r>
            <a:r>
              <a:rPr lang="en-US" dirty="0" err="1" smtClean="0"/>
              <a:t>glycoproteins</a:t>
            </a:r>
            <a:r>
              <a:rPr lang="en-US" dirty="0" smtClean="0"/>
              <a:t> by adding or subtracting individual sugar monomers. </a:t>
            </a:r>
          </a:p>
          <a:p>
            <a:endParaRPr lang="en-US" dirty="0" smtClean="0"/>
          </a:p>
          <a:p>
            <a:r>
              <a:rPr lang="en-US" dirty="0" smtClean="0"/>
              <a:t>In addition, the Golgi apparatus manufactures a variety of macromolecules on its own, including a variety of polysaccharides. The Golgi complex in plant cells produces </a:t>
            </a:r>
            <a:r>
              <a:rPr lang="en-US" dirty="0" err="1" smtClean="0"/>
              <a:t>pectins</a:t>
            </a:r>
            <a:r>
              <a:rPr lang="en-US" dirty="0" smtClean="0"/>
              <a:t> and other polysaccharides specifically needed by for plant structure and metabolism. </a:t>
            </a:r>
          </a:p>
          <a:p>
            <a:r>
              <a:rPr lang="en-US" dirty="0" smtClean="0"/>
              <a:t>The products exported by the Golgi apparatus through the trans face eventually fuse with the plasma membrane of the cell</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rgbClr val="FF0000"/>
                </a:solidFill>
              </a:rPr>
              <a:t>Endoplasmic Reticulum </a:t>
            </a:r>
            <a:endParaRPr lang="en-US" dirty="0"/>
          </a:p>
        </p:txBody>
      </p:sp>
      <p:sp>
        <p:nvSpPr>
          <p:cNvPr id="3" name="Content Placeholder 2"/>
          <p:cNvSpPr>
            <a:spLocks noGrp="1"/>
          </p:cNvSpPr>
          <p:nvPr>
            <p:ph idx="1"/>
          </p:nvPr>
        </p:nvSpPr>
        <p:spPr>
          <a:xfrm>
            <a:off x="457200" y="1219200"/>
            <a:ext cx="8458200" cy="5257800"/>
          </a:xfrm>
        </p:spPr>
        <p:txBody>
          <a:bodyPr/>
          <a:lstStyle/>
          <a:p>
            <a:r>
              <a:rPr lang="en-US" sz="2000" dirty="0" smtClean="0"/>
              <a:t>Firstly  observed by </a:t>
            </a:r>
            <a:r>
              <a:rPr lang="en-US" sz="2000" b="1" dirty="0" smtClean="0"/>
              <a:t>Porter, Claude and Fullam in 1945 </a:t>
            </a:r>
            <a:r>
              <a:rPr lang="en-US" sz="2000" dirty="0" smtClean="0"/>
              <a:t>, cultured cells</a:t>
            </a:r>
          </a:p>
          <a:p>
            <a:r>
              <a:rPr lang="en-US" sz="2000" dirty="0" smtClean="0"/>
              <a:t>Found in all animals and plants except mammalian RBCs</a:t>
            </a:r>
          </a:p>
          <a:p>
            <a:r>
              <a:rPr lang="en-US" sz="2000" dirty="0" smtClean="0"/>
              <a:t>Absent in prokaryotes </a:t>
            </a:r>
          </a:p>
          <a:p>
            <a:r>
              <a:rPr lang="en-US" sz="2000" dirty="0" smtClean="0"/>
              <a:t>Well developed in </a:t>
            </a:r>
            <a:r>
              <a:rPr lang="en-US" sz="2000" b="1" dirty="0" smtClean="0"/>
              <a:t>liver and pancreatic </a:t>
            </a:r>
            <a:r>
              <a:rPr lang="en-US" sz="2000" dirty="0" smtClean="0"/>
              <a:t>cells</a:t>
            </a:r>
          </a:p>
          <a:p>
            <a:r>
              <a:rPr lang="en-US" sz="2000" dirty="0" smtClean="0"/>
              <a:t>Known as Ergastroplasm, basophilic structure.</a:t>
            </a:r>
          </a:p>
          <a:p>
            <a:endParaRPr lang="en-US" sz="2000" dirty="0" smtClean="0"/>
          </a:p>
          <a:p>
            <a:r>
              <a:rPr lang="en-US" sz="1800" b="1" dirty="0" smtClean="0">
                <a:solidFill>
                  <a:srgbClr val="FF0000"/>
                </a:solidFill>
              </a:rPr>
              <a:t>3 Types</a:t>
            </a:r>
          </a:p>
          <a:p>
            <a:r>
              <a:rPr lang="en-US" sz="1800" b="1" dirty="0" smtClean="0"/>
              <a:t>1. </a:t>
            </a:r>
            <a:r>
              <a:rPr lang="en-US" sz="1800" b="1" dirty="0" err="1" smtClean="0"/>
              <a:t>Cisternae</a:t>
            </a:r>
            <a:r>
              <a:rPr lang="en-US" sz="1800" b="1" dirty="0" smtClean="0"/>
              <a:t>/Lamellae- </a:t>
            </a:r>
            <a:r>
              <a:rPr lang="en-US" sz="1800" dirty="0" smtClean="0"/>
              <a:t>Long, flattened, unbranched, parallel bundles, Uniform in width, </a:t>
            </a:r>
            <a:r>
              <a:rPr lang="en-US" sz="1800" dirty="0" smtClean="0">
                <a:solidFill>
                  <a:srgbClr val="FF0000"/>
                </a:solidFill>
              </a:rPr>
              <a:t>40-60 </a:t>
            </a:r>
            <a:r>
              <a:rPr lang="en-US" sz="1800" dirty="0" smtClean="0"/>
              <a:t>micrometer thick.</a:t>
            </a:r>
          </a:p>
          <a:p>
            <a:endParaRPr lang="en-US" sz="1800" dirty="0" smtClean="0"/>
          </a:p>
          <a:p>
            <a:r>
              <a:rPr lang="en-US" sz="1800" b="1" dirty="0" smtClean="0"/>
              <a:t>2. Vesicles- 25-500 </a:t>
            </a:r>
            <a:r>
              <a:rPr lang="en-US" sz="1800" dirty="0" smtClean="0"/>
              <a:t>micrometer , round, irregular, observed by Weiss1953, more in liver pancreas, engaged in protein synthesis.</a:t>
            </a:r>
          </a:p>
          <a:p>
            <a:endParaRPr lang="en-US" sz="1800" b="1" dirty="0" smtClean="0"/>
          </a:p>
          <a:p>
            <a:r>
              <a:rPr lang="en-US" sz="1800" b="1" dirty="0" smtClean="0"/>
              <a:t>3. Tubules: </a:t>
            </a:r>
            <a:r>
              <a:rPr lang="en-US" sz="1800" dirty="0" smtClean="0"/>
              <a:t>smooth walled, branched, more in cell  which synthesis steroid.</a:t>
            </a:r>
          </a:p>
          <a:p>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solidFill>
                  <a:srgbClr val="FF0000"/>
                </a:solidFill>
              </a:rPr>
              <a:t>Endoplasmic reticulum (ER).</a:t>
            </a:r>
            <a:endParaRPr lang="en-US" dirty="0">
              <a:solidFill>
                <a:srgbClr val="FF0000"/>
              </a:solidFill>
            </a:endParaRPr>
          </a:p>
        </p:txBody>
      </p:sp>
      <p:sp>
        <p:nvSpPr>
          <p:cNvPr id="3" name="Content Placeholder 2"/>
          <p:cNvSpPr>
            <a:spLocks noGrp="1"/>
          </p:cNvSpPr>
          <p:nvPr>
            <p:ph idx="1"/>
          </p:nvPr>
        </p:nvSpPr>
        <p:spPr>
          <a:xfrm>
            <a:off x="457200" y="990600"/>
            <a:ext cx="8229600" cy="5638800"/>
          </a:xfrm>
          <a:solidFill>
            <a:schemeClr val="accent2">
              <a:lumMod val="20000"/>
              <a:lumOff val="80000"/>
            </a:schemeClr>
          </a:solidFill>
        </p:spPr>
        <p:txBody>
          <a:bodyPr>
            <a:normAutofit fontScale="85000" lnSpcReduction="20000"/>
          </a:bodyPr>
          <a:lstStyle/>
          <a:p>
            <a:r>
              <a:rPr lang="en-US" sz="3000" dirty="0" smtClean="0"/>
              <a:t>The endoplasmic reticulum is a network of </a:t>
            </a:r>
            <a:r>
              <a:rPr lang="en-US" sz="3000" dirty="0" smtClean="0">
                <a:solidFill>
                  <a:srgbClr val="FF0000"/>
                </a:solidFill>
              </a:rPr>
              <a:t>tubules </a:t>
            </a:r>
            <a:r>
              <a:rPr lang="en-US" sz="3000" dirty="0" smtClean="0"/>
              <a:t>and </a:t>
            </a:r>
            <a:r>
              <a:rPr lang="en-US" sz="3000" dirty="0" smtClean="0">
                <a:solidFill>
                  <a:srgbClr val="FF0000"/>
                </a:solidFill>
              </a:rPr>
              <a:t>flattened sacs</a:t>
            </a:r>
            <a:r>
              <a:rPr lang="en-US" sz="3000" dirty="0" smtClean="0"/>
              <a:t> that serve a variety of functions in the cell. </a:t>
            </a:r>
          </a:p>
          <a:p>
            <a:endParaRPr lang="en-US" sz="3000" dirty="0" smtClean="0"/>
          </a:p>
          <a:p>
            <a:r>
              <a:rPr lang="en-US" sz="3000" dirty="0" smtClean="0"/>
              <a:t>There are two regions of the ER that differ in both structure and function.</a:t>
            </a:r>
          </a:p>
          <a:p>
            <a:endParaRPr lang="en-US" sz="3000" dirty="0" smtClean="0"/>
          </a:p>
          <a:p>
            <a:r>
              <a:rPr lang="en-US" sz="3000" dirty="0" smtClean="0"/>
              <a:t> One region is called </a:t>
            </a:r>
            <a:r>
              <a:rPr lang="en-US" sz="3000" dirty="0" smtClean="0">
                <a:solidFill>
                  <a:srgbClr val="FF0000"/>
                </a:solidFill>
              </a:rPr>
              <a:t>rough ER </a:t>
            </a:r>
            <a:r>
              <a:rPr lang="en-US" sz="3000" dirty="0" smtClean="0"/>
              <a:t>because it has </a:t>
            </a:r>
            <a:r>
              <a:rPr lang="en-US" sz="3000" dirty="0" err="1" smtClean="0">
                <a:hlinkClick r:id="rId2"/>
              </a:rPr>
              <a:t>ribosomes</a:t>
            </a:r>
            <a:r>
              <a:rPr lang="en-US" sz="3000" dirty="0" smtClean="0"/>
              <a:t> attached to the </a:t>
            </a:r>
            <a:r>
              <a:rPr lang="en-US" sz="3000" dirty="0" smtClean="0">
                <a:solidFill>
                  <a:srgbClr val="FF0000"/>
                </a:solidFill>
              </a:rPr>
              <a:t>cytoplasm side </a:t>
            </a:r>
            <a:r>
              <a:rPr lang="en-US" sz="3000" dirty="0" smtClean="0"/>
              <a:t>of the membrane.</a:t>
            </a:r>
          </a:p>
          <a:p>
            <a:endParaRPr lang="en-US" sz="3000" dirty="0" smtClean="0"/>
          </a:p>
          <a:p>
            <a:r>
              <a:rPr lang="en-US" sz="3000" dirty="0" smtClean="0"/>
              <a:t> The other region is called </a:t>
            </a:r>
            <a:r>
              <a:rPr lang="en-US" sz="3000" dirty="0" smtClean="0">
                <a:solidFill>
                  <a:srgbClr val="FF0000"/>
                </a:solidFill>
              </a:rPr>
              <a:t>smooth ER </a:t>
            </a:r>
            <a:r>
              <a:rPr lang="en-US" sz="3000" dirty="0" smtClean="0"/>
              <a:t>because it lacks attached </a:t>
            </a:r>
            <a:r>
              <a:rPr lang="en-US" sz="3000" dirty="0" err="1" smtClean="0"/>
              <a:t>ribosomes</a:t>
            </a:r>
            <a:r>
              <a:rPr lang="en-US" sz="3000" dirty="0" smtClean="0"/>
              <a:t>. </a:t>
            </a:r>
          </a:p>
          <a:p>
            <a:endParaRPr lang="en-US" sz="3000" dirty="0" smtClean="0"/>
          </a:p>
          <a:p>
            <a:r>
              <a:rPr lang="en-US" sz="3000" dirty="0" smtClean="0"/>
              <a:t>Typically, the smooth ER is a tubule network and the rough ER is a series of flattened sacs.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400" dirty="0" smtClean="0">
                <a:solidFill>
                  <a:srgbClr val="FF0000"/>
                </a:solidFill>
              </a:rPr>
              <a:t>The space</a:t>
            </a:r>
            <a:r>
              <a:rPr lang="en-US" sz="2400" dirty="0" smtClean="0"/>
              <a:t> inside of the ER is called the </a:t>
            </a:r>
            <a:r>
              <a:rPr lang="en-US" sz="2400" dirty="0" smtClean="0">
                <a:solidFill>
                  <a:srgbClr val="FF0000"/>
                </a:solidFill>
              </a:rPr>
              <a:t>lumen.</a:t>
            </a:r>
          </a:p>
          <a:p>
            <a:endParaRPr lang="en-US" sz="2400" dirty="0" smtClean="0">
              <a:solidFill>
                <a:srgbClr val="FF0000"/>
              </a:solidFill>
            </a:endParaRPr>
          </a:p>
          <a:p>
            <a:r>
              <a:rPr lang="en-US" sz="2400" dirty="0" smtClean="0"/>
              <a:t>The ER is very extensive extending from the cell membrane through the cytoplasm and forming a continuous </a:t>
            </a:r>
            <a:r>
              <a:rPr lang="en-US" sz="2400" dirty="0" smtClean="0">
                <a:solidFill>
                  <a:srgbClr val="FF0000"/>
                </a:solidFill>
              </a:rPr>
              <a:t>connection with the nuclear envelope.</a:t>
            </a:r>
          </a:p>
          <a:p>
            <a:endParaRPr lang="en-US" sz="2400" dirty="0" smtClean="0"/>
          </a:p>
          <a:p>
            <a:r>
              <a:rPr lang="en-US" sz="2400" dirty="0" smtClean="0"/>
              <a:t> Since the ER is connected with the nuclear envelope, the lumen of the ER and the space inside the nuclear envelope are part of the same compartment.</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5745163"/>
          </a:xfrm>
        </p:spPr>
        <p:txBody>
          <a:bodyPr>
            <a:noAutofit/>
          </a:bodyPr>
          <a:lstStyle/>
          <a:p>
            <a:r>
              <a:rPr lang="en-US" sz="2400" dirty="0" smtClean="0"/>
              <a:t>While the function of the nucleus to act as the cell brain, the ER functions as a </a:t>
            </a:r>
            <a:r>
              <a:rPr lang="en-US" sz="2400" b="1" dirty="0" smtClean="0">
                <a:solidFill>
                  <a:srgbClr val="FF0000"/>
                </a:solidFill>
              </a:rPr>
              <a:t>packaging system</a:t>
            </a:r>
            <a:r>
              <a:rPr lang="en-US" sz="2400" dirty="0" smtClean="0">
                <a:solidFill>
                  <a:srgbClr val="FF0000"/>
                </a:solidFill>
              </a:rPr>
              <a:t>.</a:t>
            </a:r>
          </a:p>
          <a:p>
            <a:endParaRPr lang="en-US" sz="2400" dirty="0" smtClean="0">
              <a:solidFill>
                <a:srgbClr val="FF0000"/>
              </a:solidFill>
            </a:endParaRPr>
          </a:p>
          <a:p>
            <a:r>
              <a:rPr lang="en-US" sz="2400" dirty="0" smtClean="0"/>
              <a:t> It does not work alone. </a:t>
            </a:r>
          </a:p>
          <a:p>
            <a:endParaRPr lang="en-US" sz="2400" dirty="0" smtClean="0"/>
          </a:p>
          <a:p>
            <a:r>
              <a:rPr lang="en-US" sz="2400" dirty="0" smtClean="0"/>
              <a:t>The ER works </a:t>
            </a:r>
            <a:r>
              <a:rPr lang="en-US" sz="2400" dirty="0" smtClean="0">
                <a:solidFill>
                  <a:srgbClr val="FF0000"/>
                </a:solidFill>
              </a:rPr>
              <a:t>closely with the Golgi apparatus</a:t>
            </a:r>
            <a:r>
              <a:rPr lang="en-US" sz="2400" dirty="0" smtClean="0"/>
              <a:t>, </a:t>
            </a:r>
            <a:r>
              <a:rPr lang="en-US" sz="2400" dirty="0" smtClean="0">
                <a:solidFill>
                  <a:srgbClr val="FF0000"/>
                </a:solidFill>
              </a:rPr>
              <a:t>ribosome's, </a:t>
            </a:r>
            <a:r>
              <a:rPr lang="en-US" sz="2400" dirty="0" smtClean="0">
                <a:solidFill>
                  <a:srgbClr val="FF0000"/>
                </a:solidFill>
              </a:rPr>
              <a:t>RNA, mRNA, and </a:t>
            </a:r>
            <a:r>
              <a:rPr lang="en-US" sz="2400" dirty="0" err="1" smtClean="0">
                <a:solidFill>
                  <a:srgbClr val="FF0000"/>
                </a:solidFill>
              </a:rPr>
              <a:t>tRNA</a:t>
            </a:r>
            <a:r>
              <a:rPr lang="en-US" sz="2400" dirty="0" smtClean="0">
                <a:solidFill>
                  <a:srgbClr val="FF0000"/>
                </a:solidFill>
              </a:rPr>
              <a:t>.</a:t>
            </a:r>
          </a:p>
          <a:p>
            <a:endParaRPr lang="en-US" sz="2400" dirty="0" smtClean="0">
              <a:solidFill>
                <a:srgbClr val="FF0000"/>
              </a:solidFill>
            </a:endParaRPr>
          </a:p>
          <a:p>
            <a:r>
              <a:rPr lang="en-US" sz="2400" dirty="0" smtClean="0"/>
              <a:t> It creates a network of membranes found through the whole cell. </a:t>
            </a:r>
          </a:p>
          <a:p>
            <a:pPr>
              <a:buNone/>
            </a:pPr>
            <a:endParaRPr lang="en-US" sz="2400" dirty="0" smtClean="0"/>
          </a:p>
          <a:p>
            <a:r>
              <a:rPr lang="en-US" sz="2400" dirty="0" smtClean="0"/>
              <a:t>The ER may also </a:t>
            </a:r>
            <a:r>
              <a:rPr lang="en-US" sz="2400" dirty="0" smtClean="0">
                <a:solidFill>
                  <a:srgbClr val="FF0000"/>
                </a:solidFill>
              </a:rPr>
              <a:t>look different </a:t>
            </a:r>
            <a:r>
              <a:rPr lang="en-US" sz="2400" dirty="0" smtClean="0"/>
              <a:t>from cell to cell, depending on the cell's function</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r>
              <a:rPr lang="en-US" sz="2800" b="1" dirty="0" smtClean="0">
                <a:solidFill>
                  <a:srgbClr val="FF0000"/>
                </a:solidFill>
              </a:rPr>
              <a:t>Rough and Smooth ER:</a:t>
            </a:r>
          </a:p>
          <a:p>
            <a:r>
              <a:rPr lang="en-US" sz="2800" dirty="0" smtClean="0"/>
              <a:t>As you learn more about cells you will discover two types of ER. </a:t>
            </a:r>
          </a:p>
          <a:p>
            <a:r>
              <a:rPr lang="en-US" sz="2800" dirty="0" smtClean="0"/>
              <a:t>There are rough ER and smooth ER. </a:t>
            </a:r>
          </a:p>
          <a:p>
            <a:r>
              <a:rPr lang="en-US" sz="2800" dirty="0" smtClean="0"/>
              <a:t>They both have the same types of membranes but they have different shapes and rough ER has ribosome's  attached.</a:t>
            </a:r>
          </a:p>
          <a:p>
            <a:r>
              <a:rPr lang="en-US" sz="2800" dirty="0" smtClean="0"/>
              <a:t> Rough ER looks like sheets of bumpy membranes while smooth ER looks more like tubes. </a:t>
            </a:r>
          </a:p>
          <a:p>
            <a:r>
              <a:rPr lang="en-US" sz="2800" dirty="0" smtClean="0"/>
              <a:t>Sometimes the ER looks like a flat balloon. </a:t>
            </a:r>
          </a:p>
          <a:p>
            <a:r>
              <a:rPr lang="en-US" sz="2800" dirty="0" smtClean="0">
                <a:solidFill>
                  <a:srgbClr val="FF0000"/>
                </a:solidFill>
              </a:rPr>
              <a:t>Sacs </a:t>
            </a:r>
            <a:r>
              <a:rPr lang="en-US" sz="2800" dirty="0" smtClean="0"/>
              <a:t>of the ER called </a:t>
            </a:r>
            <a:r>
              <a:rPr lang="en-US" sz="2800" b="1" dirty="0" err="1" smtClean="0">
                <a:solidFill>
                  <a:srgbClr val="FF0000"/>
                </a:solidFill>
              </a:rPr>
              <a:t>cisternae</a:t>
            </a:r>
            <a:r>
              <a:rPr lang="en-US" sz="2800" dirty="0" smtClean="0">
                <a:solidFill>
                  <a:srgbClr val="FF0000"/>
                </a:solidFill>
              </a:rPr>
              <a:t> </a:t>
            </a:r>
            <a:r>
              <a:rPr lang="en-US" sz="2800" dirty="0" smtClean="0"/>
              <a:t>store the complex molecules. </a:t>
            </a:r>
            <a:br>
              <a:rPr lang="en-US" sz="2800" dirty="0" smtClean="0"/>
            </a:b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400" b="1" dirty="0" smtClean="0">
                <a:solidFill>
                  <a:srgbClr val="FF0000"/>
                </a:solidFill>
              </a:rPr>
              <a:t>Smooth ER</a:t>
            </a:r>
            <a:r>
              <a:rPr lang="en-US" sz="2400" dirty="0" smtClean="0">
                <a:solidFill>
                  <a:srgbClr val="FF0000"/>
                </a:solidFill>
              </a:rPr>
              <a:t> </a:t>
            </a:r>
            <a:r>
              <a:rPr lang="en-US" sz="2400" dirty="0" smtClean="0"/>
              <a:t>has its purpose in the cell.</a:t>
            </a:r>
          </a:p>
          <a:p>
            <a:r>
              <a:rPr lang="en-US" sz="2400" dirty="0" smtClean="0"/>
              <a:t> It acts as a </a:t>
            </a:r>
            <a:r>
              <a:rPr lang="en-US" sz="2400" dirty="0" smtClean="0">
                <a:solidFill>
                  <a:srgbClr val="FF0000"/>
                </a:solidFill>
              </a:rPr>
              <a:t>storage organelle.</a:t>
            </a:r>
          </a:p>
          <a:p>
            <a:r>
              <a:rPr lang="en-US" sz="2400" dirty="0" smtClean="0"/>
              <a:t> It is important in the creation and </a:t>
            </a:r>
            <a:r>
              <a:rPr lang="en-US" sz="2400" dirty="0" smtClean="0">
                <a:solidFill>
                  <a:srgbClr val="FF0000"/>
                </a:solidFill>
              </a:rPr>
              <a:t>storage of </a:t>
            </a:r>
            <a:r>
              <a:rPr lang="en-US" sz="2400" b="1" dirty="0" smtClean="0">
                <a:solidFill>
                  <a:srgbClr val="FF0000"/>
                </a:solidFill>
              </a:rPr>
              <a:t>steroids</a:t>
            </a:r>
            <a:r>
              <a:rPr lang="en-US" sz="2400" dirty="0" smtClean="0"/>
              <a:t>.</a:t>
            </a:r>
          </a:p>
          <a:p>
            <a:r>
              <a:rPr lang="en-US" sz="2400" dirty="0" smtClean="0"/>
              <a:t> It also </a:t>
            </a:r>
            <a:r>
              <a:rPr lang="en-US" sz="2400" dirty="0" smtClean="0">
                <a:solidFill>
                  <a:srgbClr val="FF0000"/>
                </a:solidFill>
              </a:rPr>
              <a:t>stores </a:t>
            </a:r>
            <a:r>
              <a:rPr lang="en-US" sz="2400" b="1" dirty="0" smtClean="0">
                <a:solidFill>
                  <a:srgbClr val="FF0000"/>
                </a:solidFill>
              </a:rPr>
              <a:t>ions</a:t>
            </a:r>
            <a:r>
              <a:rPr lang="en-US" sz="2400" dirty="0" smtClean="0">
                <a:solidFill>
                  <a:srgbClr val="FF0000"/>
                </a:solidFill>
              </a:rPr>
              <a:t> </a:t>
            </a:r>
            <a:r>
              <a:rPr lang="en-US" sz="2400" dirty="0" smtClean="0"/>
              <a:t>in solution that the cell may need at a later time. </a:t>
            </a:r>
          </a:p>
          <a:p>
            <a:r>
              <a:rPr lang="en-US" sz="2400" b="1" i="1" dirty="0" smtClean="0">
                <a:solidFill>
                  <a:srgbClr val="7030A0"/>
                </a:solidFill>
              </a:rPr>
              <a:t>Steroids are a type of ringed </a:t>
            </a:r>
            <a:r>
              <a:rPr lang="en-US" sz="2400" b="1" i="1" dirty="0" smtClean="0">
                <a:solidFill>
                  <a:srgbClr val="FF0000"/>
                </a:solidFill>
              </a:rPr>
              <a:t>organic molecule </a:t>
            </a:r>
            <a:r>
              <a:rPr lang="en-US" sz="2400" b="1" i="1" dirty="0" smtClean="0">
                <a:solidFill>
                  <a:srgbClr val="7030A0"/>
                </a:solidFill>
              </a:rPr>
              <a:t>used for many purposes in an organism</a:t>
            </a:r>
            <a:r>
              <a:rPr lang="en-US" sz="2400" dirty="0" smtClean="0"/>
              <a:t>.</a:t>
            </a:r>
          </a:p>
          <a:p>
            <a:r>
              <a:rPr lang="en-US" sz="2400" dirty="0" smtClean="0"/>
              <a:t> They are not always about </a:t>
            </a:r>
            <a:r>
              <a:rPr lang="en-US" sz="2400" dirty="0" smtClean="0">
                <a:solidFill>
                  <a:srgbClr val="FF0000"/>
                </a:solidFill>
              </a:rPr>
              <a:t>building muscle mass </a:t>
            </a:r>
            <a:r>
              <a:rPr lang="en-US" sz="2400" dirty="0" smtClean="0"/>
              <a:t>like a weight lifter. </a:t>
            </a:r>
          </a:p>
          <a:p>
            <a:r>
              <a:rPr lang="en-US" sz="2400" dirty="0" smtClean="0"/>
              <a:t>The </a:t>
            </a:r>
            <a:r>
              <a:rPr lang="en-US" sz="2400" dirty="0" smtClean="0">
                <a:solidFill>
                  <a:srgbClr val="FF0000"/>
                </a:solidFill>
              </a:rPr>
              <a:t>ion storage is </a:t>
            </a:r>
            <a:r>
              <a:rPr lang="en-US" sz="2400" dirty="0" smtClean="0"/>
              <a:t>i</a:t>
            </a:r>
            <a:r>
              <a:rPr lang="en-US" sz="2400" dirty="0" smtClean="0">
                <a:solidFill>
                  <a:srgbClr val="FF0000"/>
                </a:solidFill>
              </a:rPr>
              <a:t>mportant</a:t>
            </a:r>
            <a:r>
              <a:rPr lang="en-US" sz="2400" dirty="0" smtClean="0"/>
              <a:t> because sometimes a cell </a:t>
            </a:r>
            <a:r>
              <a:rPr lang="en-US" sz="2400" dirty="0" smtClean="0">
                <a:solidFill>
                  <a:srgbClr val="FF0000"/>
                </a:solidFill>
              </a:rPr>
              <a:t>needs ions fast</a:t>
            </a:r>
            <a:r>
              <a:rPr lang="en-US" sz="2400" dirty="0" smtClean="0"/>
              <a:t>.</a:t>
            </a:r>
          </a:p>
          <a:p>
            <a:r>
              <a:rPr lang="en-US" sz="2400" dirty="0" smtClean="0"/>
              <a:t> It might not want to search the environment for ions, so it is easier to have them stored in a pack for easy use. </a:t>
            </a:r>
            <a:br>
              <a:rPr lang="en-US" sz="2400" dirty="0" smtClean="0"/>
            </a:b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a:bodyPr>
          <a:lstStyle/>
          <a:p>
            <a:r>
              <a:rPr lang="en-US" sz="2400" b="1" dirty="0" smtClean="0">
                <a:solidFill>
                  <a:srgbClr val="FF0000"/>
                </a:solidFill>
              </a:rPr>
              <a:t>Rough ER</a:t>
            </a:r>
            <a:r>
              <a:rPr lang="en-US" sz="2400" dirty="0" smtClean="0">
                <a:solidFill>
                  <a:srgbClr val="FF0000"/>
                </a:solidFill>
              </a:rPr>
              <a:t> </a:t>
            </a:r>
            <a:r>
              <a:rPr lang="en-US" sz="2400" dirty="0" smtClean="0"/>
              <a:t>was mentioned in the section on </a:t>
            </a:r>
            <a:r>
              <a:rPr lang="en-US" sz="2400" dirty="0" err="1" smtClean="0"/>
              <a:t>ribosomes</a:t>
            </a:r>
            <a:r>
              <a:rPr lang="en-US" sz="2400" dirty="0" smtClean="0"/>
              <a:t>.</a:t>
            </a:r>
          </a:p>
          <a:p>
            <a:endParaRPr lang="en-US" sz="2400" dirty="0" smtClean="0"/>
          </a:p>
          <a:p>
            <a:r>
              <a:rPr lang="en-US" sz="2400" dirty="0" smtClean="0"/>
              <a:t> They are very important in </a:t>
            </a:r>
            <a:r>
              <a:rPr lang="en-US" sz="2400" dirty="0" smtClean="0">
                <a:solidFill>
                  <a:srgbClr val="FF0000"/>
                </a:solidFill>
              </a:rPr>
              <a:t>the synthesis and packaging of </a:t>
            </a:r>
            <a:r>
              <a:rPr lang="en-US" sz="2400" b="1" dirty="0" smtClean="0">
                <a:solidFill>
                  <a:srgbClr val="FF0000"/>
                </a:solidFill>
              </a:rPr>
              <a:t>proteins</a:t>
            </a:r>
            <a:r>
              <a:rPr lang="en-US" sz="2400" dirty="0" smtClean="0">
                <a:solidFill>
                  <a:srgbClr val="FF0000"/>
                </a:solidFill>
              </a:rPr>
              <a:t>. </a:t>
            </a:r>
          </a:p>
          <a:p>
            <a:endParaRPr lang="en-US" sz="2400" dirty="0" smtClean="0">
              <a:solidFill>
                <a:srgbClr val="FF0000"/>
              </a:solidFill>
            </a:endParaRPr>
          </a:p>
          <a:p>
            <a:r>
              <a:rPr lang="en-US" sz="2400" dirty="0" smtClean="0"/>
              <a:t>Some of those proteins might be used in the cell and some are sent out.</a:t>
            </a:r>
          </a:p>
          <a:p>
            <a:endParaRPr lang="en-US" sz="2400" dirty="0" smtClean="0"/>
          </a:p>
          <a:p>
            <a:r>
              <a:rPr lang="en-US" sz="2400" dirty="0" smtClean="0"/>
              <a:t> The </a:t>
            </a:r>
            <a:r>
              <a:rPr lang="en-US" sz="2400" dirty="0" err="1" smtClean="0"/>
              <a:t>ribosomes</a:t>
            </a:r>
            <a:r>
              <a:rPr lang="en-US" sz="2400" dirty="0" smtClean="0"/>
              <a:t> are attached to the membrane of the ER.</a:t>
            </a:r>
          </a:p>
          <a:p>
            <a:endParaRPr lang="en-US" sz="2400" dirty="0" smtClean="0"/>
          </a:p>
          <a:p>
            <a:r>
              <a:rPr lang="en-US" sz="2400" dirty="0" smtClean="0"/>
              <a:t>The rough ER pinches off a vesicle. </a:t>
            </a:r>
          </a:p>
          <a:p>
            <a:endParaRPr lang="en-US" sz="2400" dirty="0" smtClean="0"/>
          </a:p>
          <a:p>
            <a:r>
              <a:rPr lang="en-US" sz="2400" dirty="0" smtClean="0"/>
              <a:t>That vesicle, a small membrane bubble, can move to the </a:t>
            </a:r>
            <a:r>
              <a:rPr lang="en-US" sz="2400" dirty="0" smtClean="0">
                <a:hlinkClick r:id="rId2"/>
              </a:rPr>
              <a:t>cell membrane</a:t>
            </a:r>
            <a:r>
              <a:rPr lang="en-US" sz="2400" dirty="0" smtClean="0"/>
              <a:t> or the Golgi apparatus.</a:t>
            </a:r>
            <a:br>
              <a:rPr lang="en-US" sz="2400" dirty="0" smtClean="0"/>
            </a:b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1419</Words>
  <Application>Microsoft Office PowerPoint</Application>
  <PresentationFormat>On-screen Show (4:3)</PresentationFormat>
  <Paragraphs>157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Endoplasmic Reticulum </vt:lpstr>
      <vt:lpstr>Rough ER                                          CELL STRUCTURE</vt:lpstr>
      <vt:lpstr>Endoplasmic Reticulum </vt:lpstr>
      <vt:lpstr>Endoplasmic reticulum (ER).</vt:lpstr>
      <vt:lpstr>Slide 5</vt:lpstr>
      <vt:lpstr>Slide 6</vt:lpstr>
      <vt:lpstr>Slide 7</vt:lpstr>
      <vt:lpstr>Slide 8</vt:lpstr>
      <vt:lpstr>Slide 9</vt:lpstr>
      <vt:lpstr>Slide 10</vt:lpstr>
      <vt:lpstr>Function of endoplasmic reticulum</vt:lpstr>
      <vt:lpstr>Slide 12</vt:lpstr>
      <vt:lpstr>Slide 13</vt:lpstr>
      <vt:lpstr>Slide 14</vt:lpstr>
      <vt:lpstr> 2. The Golgi Apparatus </vt:lpstr>
      <vt:lpstr>The Golgi Body or </vt:lpstr>
      <vt:lpstr>Slide 17</vt:lpstr>
      <vt:lpstr>Slide 18</vt:lpstr>
      <vt:lpstr>Drawing shows an actual interface between the ER and the Golgi complex</vt:lpstr>
      <vt:lpstr>Slide 20</vt:lpstr>
      <vt:lpstr>Slide 21</vt:lpstr>
      <vt:lpstr>FUNCTIONS OF Golgi complex: </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Endoplasmic Reticulum</dc:title>
  <dc:creator>Dell</dc:creator>
  <cp:lastModifiedBy>bvdu</cp:lastModifiedBy>
  <cp:revision>46</cp:revision>
  <dcterms:created xsi:type="dcterms:W3CDTF">2011-11-17T09:13:16Z</dcterms:created>
  <dcterms:modified xsi:type="dcterms:W3CDTF">2017-01-09T08:06:21Z</dcterms:modified>
</cp:coreProperties>
</file>