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C8086-DC02-4F6D-AA3D-4DAFCB6130A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643F4-7245-4ACA-B543-EB0F3877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643F4-7245-4ACA-B543-EB0F3877AD7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68690-597D-46EB-8E12-AF4CDCD1201D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71DE-0FFF-456D-A5FD-DE6E17C6F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23helpme.com/search.asp?text=func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23helpme.com/search.asp?text=different+functions" TargetMode="External"/><Relationship Id="rId2" Type="http://schemas.openxmlformats.org/officeDocument/2006/relationships/hyperlink" Target="http://www.123helpme.com/search.asp?text=blood+cel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Nerve Cell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Produced in the </a:t>
            </a:r>
            <a:r>
              <a:rPr lang="en-US" dirty="0" smtClean="0">
                <a:solidFill>
                  <a:srgbClr val="FF0000"/>
                </a:solidFill>
              </a:rPr>
              <a:t>red marrow of bones</a:t>
            </a:r>
            <a:r>
              <a:rPr lang="en-US" dirty="0" smtClean="0"/>
              <a:t>, RBC's arise from a single type of cell, called a stem cell.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During formation the nucleus is lost </a:t>
            </a:r>
            <a:r>
              <a:rPr lang="en-US" dirty="0" smtClean="0"/>
              <a:t>and organelles degraded, allowing more internal space to be filled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 err="1" smtClean="0"/>
              <a:t>haemoglobin</a:t>
            </a:r>
            <a:r>
              <a:rPr lang="en-US" dirty="0" smtClean="0"/>
              <a:t>, the O2 carrying protein abundant in red cells. </a:t>
            </a:r>
          </a:p>
          <a:p>
            <a:endParaRPr lang="en-US" dirty="0" smtClean="0"/>
          </a:p>
          <a:p>
            <a:r>
              <a:rPr lang="en-US" dirty="0" smtClean="0"/>
              <a:t>Without a nucleus RBC's can never divide. </a:t>
            </a:r>
          </a:p>
          <a:p>
            <a:endParaRPr lang="en-US" dirty="0" smtClean="0"/>
          </a:p>
          <a:p>
            <a:r>
              <a:rPr lang="en-US" dirty="0" smtClean="0"/>
              <a:t>Lacking in organelles, they can only survive for about 120 days, before being 'eaten' by white cells. </a:t>
            </a:r>
          </a:p>
          <a:p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smtClean="0">
                <a:solidFill>
                  <a:srgbClr val="FF0000"/>
                </a:solidFill>
              </a:rPr>
              <a:t>3 million </a:t>
            </a:r>
            <a:r>
              <a:rPr lang="en-US" dirty="0" smtClean="0"/>
              <a:t>RBC's </a:t>
            </a:r>
            <a:r>
              <a:rPr lang="en-US" dirty="0" smtClean="0">
                <a:solidFill>
                  <a:srgbClr val="FF0000"/>
                </a:solidFill>
              </a:rPr>
              <a:t>die</a:t>
            </a:r>
            <a:r>
              <a:rPr lang="en-US" dirty="0" smtClean="0"/>
              <a:t> and are scavenged by the liver </a:t>
            </a:r>
            <a:r>
              <a:rPr lang="en-US" dirty="0" smtClean="0">
                <a:solidFill>
                  <a:srgbClr val="FF0000"/>
                </a:solidFill>
              </a:rPr>
              <a:t>every second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000" b="1" dirty="0" smtClean="0">
                <a:solidFill>
                  <a:srgbClr val="FF0000"/>
                </a:solidFill>
              </a:rPr>
              <a:t>Structure </a:t>
            </a:r>
          </a:p>
          <a:p>
            <a:pPr marL="514350" indent="-514350"/>
            <a:r>
              <a:rPr lang="en-US" sz="2000" dirty="0" smtClean="0"/>
              <a:t>RBC's are </a:t>
            </a:r>
            <a:r>
              <a:rPr lang="en-US" sz="2000" b="1" dirty="0" smtClean="0">
                <a:solidFill>
                  <a:srgbClr val="FF0000"/>
                </a:solidFill>
              </a:rPr>
              <a:t>biconcave</a:t>
            </a:r>
            <a:r>
              <a:rPr lang="en-US" sz="2000" dirty="0" smtClean="0"/>
              <a:t> shaped discs (as seen in this electron </a:t>
            </a:r>
            <a:br>
              <a:rPr lang="en-US" sz="2000" dirty="0" smtClean="0"/>
            </a:br>
            <a:r>
              <a:rPr lang="en-US" sz="2000" dirty="0" smtClean="0"/>
              <a:t>micrograph), about </a:t>
            </a:r>
            <a:r>
              <a:rPr lang="en-US" sz="2000" b="1" dirty="0" smtClean="0">
                <a:solidFill>
                  <a:srgbClr val="FF0000"/>
                </a:solidFill>
              </a:rPr>
              <a:t>7.5µm</a:t>
            </a:r>
            <a:r>
              <a:rPr lang="en-US" sz="2000" dirty="0" smtClean="0"/>
              <a:t> diameter. </a:t>
            </a:r>
          </a:p>
          <a:p>
            <a:pPr marL="514350" indent="-514350"/>
            <a:endParaRPr lang="en-US" sz="2000" dirty="0" smtClean="0"/>
          </a:p>
          <a:p>
            <a:pPr marL="514350" indent="-514350"/>
            <a:r>
              <a:rPr lang="en-US" sz="2000" dirty="0" smtClean="0"/>
              <a:t>The shape gives an increased surface area, allowing the cell to contain more </a:t>
            </a:r>
            <a:r>
              <a:rPr lang="en-US" sz="2000" dirty="0" err="1" smtClean="0"/>
              <a:t>haemoglobin</a:t>
            </a:r>
            <a:r>
              <a:rPr lang="en-US" sz="2000" dirty="0" smtClean="0"/>
              <a:t>. The small  size and large surface area both increase the rate of diffusion of O2  and CO2. </a:t>
            </a:r>
          </a:p>
          <a:p>
            <a:pPr marL="514350" indent="-514350"/>
            <a:endParaRPr lang="en-US" sz="2000" dirty="0" smtClean="0"/>
          </a:p>
          <a:p>
            <a:pPr marL="514350" indent="-514350"/>
            <a:r>
              <a:rPr lang="en-US" sz="2000" dirty="0" smtClean="0"/>
              <a:t>The reddish </a:t>
            </a:r>
            <a:r>
              <a:rPr lang="en-US" sz="2000" dirty="0" err="1" smtClean="0"/>
              <a:t>colour</a:t>
            </a:r>
            <a:r>
              <a:rPr lang="en-US" sz="2000" dirty="0" smtClean="0"/>
              <a:t> of RBC's is derived from </a:t>
            </a:r>
            <a:r>
              <a:rPr lang="en-US" sz="2000" dirty="0" err="1" smtClean="0"/>
              <a:t>haemoglobin</a:t>
            </a:r>
            <a:r>
              <a:rPr lang="en-US" sz="2000" dirty="0" smtClean="0"/>
              <a:t>. </a:t>
            </a:r>
          </a:p>
          <a:p>
            <a:pPr marL="514350" indent="-514350"/>
            <a:endParaRPr lang="en-US" sz="2000" dirty="0" smtClean="0"/>
          </a:p>
          <a:p>
            <a:pPr marL="514350" indent="-514350"/>
            <a:r>
              <a:rPr lang="en-US" sz="2000" dirty="0" smtClean="0"/>
              <a:t>The protein </a:t>
            </a:r>
            <a:r>
              <a:rPr lang="en-US" sz="2000" dirty="0" err="1" smtClean="0"/>
              <a:t>globin</a:t>
            </a:r>
            <a:r>
              <a:rPr lang="en-US" sz="2000" dirty="0" smtClean="0"/>
              <a:t> (containing 4 polypeptide chains) combines with </a:t>
            </a:r>
            <a:r>
              <a:rPr lang="en-US" sz="2000" dirty="0" err="1" smtClean="0"/>
              <a:t>haem</a:t>
            </a:r>
            <a:r>
              <a:rPr lang="en-US" sz="2000" dirty="0" smtClean="0"/>
              <a:t>, which contains an iron atom. One O2 molecule binds to each iron atom. </a:t>
            </a:r>
          </a:p>
          <a:p>
            <a:pPr marL="514350" indent="-514350"/>
            <a:endParaRPr lang="en-US" sz="2000" dirty="0" smtClean="0"/>
          </a:p>
          <a:p>
            <a:pPr marL="514350" indent="-514350"/>
            <a:r>
              <a:rPr lang="en-US" sz="2000" dirty="0" smtClean="0"/>
              <a:t>Therefore, each </a:t>
            </a:r>
            <a:r>
              <a:rPr lang="en-US" sz="2000" dirty="0" err="1" smtClean="0"/>
              <a:t>haemoglobin</a:t>
            </a:r>
            <a:r>
              <a:rPr lang="en-US" sz="2000" dirty="0" smtClean="0"/>
              <a:t> molecule can bind 4 O2 molecules. </a:t>
            </a:r>
          </a:p>
          <a:p>
            <a:pPr marL="514350" indent="-514350"/>
            <a:endParaRPr lang="en-US" sz="2000" dirty="0" smtClean="0"/>
          </a:p>
          <a:p>
            <a:pPr marL="514350" indent="-514350"/>
            <a:r>
              <a:rPr lang="en-US" sz="2000" dirty="0" smtClean="0"/>
              <a:t>Cell shape is maintained by a protein cytoskeleton. RBC's are very </a:t>
            </a:r>
            <a:br>
              <a:rPr lang="en-US" sz="2000" dirty="0" smtClean="0"/>
            </a:br>
            <a:r>
              <a:rPr lang="en-US" sz="2000" dirty="0" smtClean="0"/>
              <a:t>flexible and can squeeze through minute gaps, such as capillary walls. </a:t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hlinkClick r:id="rId2"/>
              </a:rPr>
              <a:t>Function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r>
              <a:rPr lang="en-US" sz="2100" b="1" dirty="0" err="1" smtClean="0"/>
              <a:t>Haemoglobin</a:t>
            </a:r>
            <a:r>
              <a:rPr lang="en-US" sz="2100" b="1" dirty="0" smtClean="0"/>
              <a:t> in RBC's carries O2 from the lungs and transports it to </a:t>
            </a:r>
            <a:br>
              <a:rPr lang="en-US" sz="2100" b="1" dirty="0" smtClean="0"/>
            </a:br>
            <a:r>
              <a:rPr lang="en-US" sz="2100" b="1" dirty="0" smtClean="0"/>
              <a:t>cells throughout the body. In a reversible process </a:t>
            </a:r>
            <a:r>
              <a:rPr lang="en-US" sz="2100" b="1" dirty="0" err="1" smtClean="0"/>
              <a:t>haemoglobin</a:t>
            </a:r>
            <a:r>
              <a:rPr lang="en-US" sz="2100" b="1" dirty="0" smtClean="0"/>
              <a:t> binds O2 in the lungs to form </a:t>
            </a:r>
            <a:r>
              <a:rPr lang="en-US" sz="2100" b="1" dirty="0" err="1" smtClean="0"/>
              <a:t>oxyhaemoglobin</a:t>
            </a:r>
            <a:r>
              <a:rPr lang="en-US" sz="2100" b="1" dirty="0" smtClean="0"/>
              <a:t>, which is taken to the cells where it gives up it's O2. </a:t>
            </a:r>
          </a:p>
          <a:p>
            <a:endParaRPr lang="en-US" sz="2100" b="1" dirty="0" smtClean="0"/>
          </a:p>
          <a:p>
            <a:r>
              <a:rPr lang="en-US" sz="2100" b="1" dirty="0" err="1" smtClean="0"/>
              <a:t>Haemoglobin</a:t>
            </a:r>
            <a:r>
              <a:rPr lang="en-US" sz="2100" b="1" dirty="0" smtClean="0"/>
              <a:t> also carries CO2 from the cells, which is returned to the lungs. 95% of CO2 generated is carried by RBC's (containing the enzyme carbonic </a:t>
            </a:r>
            <a:r>
              <a:rPr lang="en-US" sz="2100" b="1" dirty="0" err="1" smtClean="0"/>
              <a:t>anhydrase</a:t>
            </a:r>
            <a:r>
              <a:rPr lang="en-US" sz="2100" b="1" dirty="0" smtClean="0"/>
              <a:t> to speed up the process). About 5% of CO2 is dissolved in blood plasma</a:t>
            </a:r>
          </a:p>
          <a:p>
            <a:endParaRPr lang="en-US" sz="2100" b="1" dirty="0" smtClean="0"/>
          </a:p>
          <a:p>
            <a:r>
              <a:rPr lang="en-US" sz="2100" b="1" dirty="0" smtClean="0"/>
              <a:t>It is essential that blood pH is maintained, and </a:t>
            </a:r>
            <a:r>
              <a:rPr lang="en-US" sz="2100" b="1" dirty="0" err="1" smtClean="0"/>
              <a:t>haemoglobin</a:t>
            </a:r>
            <a:r>
              <a:rPr lang="en-US" sz="2100" b="1" dirty="0" smtClean="0"/>
              <a:t> acts as a powerful buffer in maintaining a pH of about 7.4.</a:t>
            </a:r>
            <a:endParaRPr lang="en-US" sz="21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erve-cell12356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533400"/>
            <a:ext cx="8991600" cy="55927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Nerve </a:t>
            </a:r>
            <a:r>
              <a:rPr lang="en-US" b="1" dirty="0" smtClean="0">
                <a:solidFill>
                  <a:srgbClr val="FF0000"/>
                </a:solidFill>
              </a:rPr>
              <a:t>Cell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pic>
        <p:nvPicPr>
          <p:cNvPr id="4" name="Content Placeholder 3" descr="nervecell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28600"/>
            <a:ext cx="4191000" cy="6400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The Nerve Cell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basic unit </a:t>
            </a:r>
            <a:r>
              <a:rPr lang="en-US" sz="2400" dirty="0" smtClean="0"/>
              <a:t>of the nervous system is the nerve cell, or </a:t>
            </a:r>
            <a:r>
              <a:rPr lang="en-US" sz="2400" b="1" dirty="0" smtClean="0"/>
              <a:t>neuron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The basic function of the neuron is to </a:t>
            </a:r>
            <a:r>
              <a:rPr lang="en-US" sz="2400" dirty="0" smtClean="0">
                <a:solidFill>
                  <a:srgbClr val="FF0000"/>
                </a:solidFill>
              </a:rPr>
              <a:t>transmit information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There are approximately </a:t>
            </a:r>
            <a:r>
              <a:rPr lang="en-US" sz="2400" dirty="0" smtClean="0">
                <a:solidFill>
                  <a:srgbClr val="FF0000"/>
                </a:solidFill>
              </a:rPr>
              <a:t>28 billion neurons </a:t>
            </a:r>
            <a:r>
              <a:rPr lang="en-US" sz="2400" dirty="0" smtClean="0"/>
              <a:t>in the human body penetrating every tissue in every part. </a:t>
            </a:r>
          </a:p>
          <a:p>
            <a:endParaRPr lang="en-US" sz="2400" dirty="0" smtClean="0"/>
          </a:p>
          <a:p>
            <a:r>
              <a:rPr lang="en-US" sz="2400" dirty="0" smtClean="0"/>
              <a:t>Neurons vary greatly in </a:t>
            </a:r>
            <a:r>
              <a:rPr lang="en-US" sz="2400" dirty="0" smtClean="0">
                <a:solidFill>
                  <a:srgbClr val="FF0000"/>
                </a:solidFill>
              </a:rPr>
              <a:t>size and shape</a:t>
            </a:r>
            <a:r>
              <a:rPr lang="en-US" sz="2400" dirty="0" smtClean="0"/>
              <a:t>, with the longest ones—those that extend down the leg as part of the sciatic nerve—measuring over </a:t>
            </a:r>
            <a:r>
              <a:rPr lang="en-US" sz="2400" dirty="0" smtClean="0">
                <a:solidFill>
                  <a:srgbClr val="FF0000"/>
                </a:solidFill>
              </a:rPr>
              <a:t>one meter</a:t>
            </a:r>
            <a:r>
              <a:rPr lang="en-US" sz="2400" dirty="0" smtClean="0"/>
              <a:t>. All nerve cells have a </a:t>
            </a:r>
            <a:r>
              <a:rPr lang="en-US" sz="2400" dirty="0" smtClean="0">
                <a:solidFill>
                  <a:srgbClr val="FF0000"/>
                </a:solidFill>
              </a:rPr>
              <a:t>similar structure.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basic nerve cell consists of a </a:t>
            </a:r>
            <a:r>
              <a:rPr lang="en-US" sz="2400" dirty="0" smtClean="0">
                <a:solidFill>
                  <a:srgbClr val="FF0000"/>
                </a:solidFill>
              </a:rPr>
              <a:t>cell body, an axon, </a:t>
            </a:r>
            <a:r>
              <a:rPr lang="en-US" sz="2400" dirty="0" smtClean="0"/>
              <a:t>and many </a:t>
            </a:r>
            <a:r>
              <a:rPr lang="en-US" sz="2400" dirty="0" smtClean="0">
                <a:solidFill>
                  <a:srgbClr val="FF0000"/>
                </a:solidFill>
              </a:rPr>
              <a:t>dendrites. </a:t>
            </a:r>
          </a:p>
          <a:p>
            <a:endParaRPr lang="en-US" sz="2400" dirty="0" smtClean="0"/>
          </a:p>
          <a:p>
            <a:r>
              <a:rPr lang="en-US" sz="2400" dirty="0" smtClean="0"/>
              <a:t>Dendrites are </a:t>
            </a:r>
            <a:r>
              <a:rPr lang="en-US" sz="2400" dirty="0" smtClean="0">
                <a:solidFill>
                  <a:srgbClr val="FF0000"/>
                </a:solidFill>
              </a:rPr>
              <a:t>thread-like branches </a:t>
            </a:r>
            <a:r>
              <a:rPr lang="en-US" sz="2400" dirty="0" smtClean="0"/>
              <a:t>that increase the surface area of the cell making it possible for it to receive many connections with adjoining nerve cells.</a:t>
            </a:r>
          </a:p>
          <a:p>
            <a:endParaRPr lang="en-US" sz="2400" dirty="0" smtClean="0"/>
          </a:p>
          <a:p>
            <a:r>
              <a:rPr lang="en-US" sz="2400" dirty="0" smtClean="0"/>
              <a:t> Signals picked up by the dendrites travel through the cell and continue along the axon where they are transmitted to the next cell. </a:t>
            </a:r>
          </a:p>
          <a:p>
            <a:endParaRPr lang="en-US" sz="2400" dirty="0" smtClean="0"/>
          </a:p>
          <a:p>
            <a:r>
              <a:rPr lang="en-US" sz="2400" dirty="0" smtClean="0"/>
              <a:t>Synaptic bulbs on the ends of the axons make connections with other nerve cells, with </a:t>
            </a:r>
            <a:r>
              <a:rPr lang="en-US" sz="2400" dirty="0" smtClean="0">
                <a:solidFill>
                  <a:srgbClr val="FF0000"/>
                </a:solidFill>
              </a:rPr>
              <a:t>tiny gaps or synapses </a:t>
            </a:r>
            <a:r>
              <a:rPr lang="en-US" sz="2400" dirty="0" smtClean="0"/>
              <a:t>between the cells.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Muscle cell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dirty="0" smtClean="0"/>
              <a:t>Fig.  </a:t>
            </a:r>
            <a:r>
              <a:rPr lang="en-US" sz="2000" dirty="0" smtClean="0"/>
              <a:t>Anatomy of striated muscle. The fundamental physiological unit is the fiber.</a:t>
            </a:r>
            <a:endParaRPr lang="en-US" sz="2200" dirty="0"/>
          </a:p>
        </p:txBody>
      </p:sp>
      <p:pic>
        <p:nvPicPr>
          <p:cNvPr id="4" name="Content Placeholder 3" descr="muscle cell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371600"/>
            <a:ext cx="8382000" cy="47545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There are three types of muscles in the body: -</a:t>
            </a:r>
          </a:p>
          <a:p>
            <a:r>
              <a:rPr lang="en-US" sz="2400" dirty="0" smtClean="0"/>
              <a:t>1. smooth muscle, </a:t>
            </a:r>
          </a:p>
          <a:p>
            <a:r>
              <a:rPr lang="en-US" sz="2400" dirty="0" smtClean="0"/>
              <a:t>2. striated muscle (skeletal muscle), </a:t>
            </a:r>
          </a:p>
          <a:p>
            <a:r>
              <a:rPr lang="en-US" sz="2400" dirty="0" smtClean="0"/>
              <a:t>3. cardiac muscle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Smooth muscles</a:t>
            </a:r>
            <a:r>
              <a:rPr lang="en-US" sz="2400" dirty="0" smtClean="0">
                <a:solidFill>
                  <a:srgbClr val="FF0000"/>
                </a:solidFill>
              </a:rPr>
              <a:t> are </a:t>
            </a:r>
            <a:r>
              <a:rPr lang="en-US" sz="2400" i="1" dirty="0" smtClean="0">
                <a:solidFill>
                  <a:srgbClr val="FF0000"/>
                </a:solidFill>
              </a:rPr>
              <a:t>involuntary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(i.e., they cannot be controlled voluntarily). </a:t>
            </a:r>
          </a:p>
          <a:p>
            <a:endParaRPr lang="en-US" sz="2400" dirty="0"/>
          </a:p>
          <a:p>
            <a:r>
              <a:rPr lang="en-US" sz="2400" dirty="0" smtClean="0"/>
              <a:t>Their cells have a variable length but are in the order </a:t>
            </a:r>
            <a:r>
              <a:rPr lang="en-US" sz="2400" dirty="0" smtClean="0">
                <a:solidFill>
                  <a:srgbClr val="FF0000"/>
                </a:solidFill>
              </a:rPr>
              <a:t>of 0.1 mm. 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Smooth muscles </a:t>
            </a:r>
            <a:r>
              <a:rPr lang="en-US" sz="2400" dirty="0" smtClean="0"/>
              <a:t>exist, for example, in the digestive tract, in the wall of the trachea, uterus, and bladder. </a:t>
            </a:r>
          </a:p>
          <a:p>
            <a:endParaRPr lang="en-US" sz="2400" dirty="0" smtClean="0"/>
          </a:p>
          <a:p>
            <a:r>
              <a:rPr lang="en-US" sz="2400" dirty="0" smtClean="0"/>
              <a:t>The contraction of smooth muscle is controlled from the brain through the autonomic nervous system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Cardiac muscle</a:t>
            </a:r>
            <a:r>
              <a:rPr lang="en-US" dirty="0" smtClean="0"/>
              <a:t> </a:t>
            </a:r>
            <a:r>
              <a:rPr lang="en-US" sz="3000" dirty="0" smtClean="0"/>
              <a:t>is also striated, but differs in other ways from skeletal muscle: Not only is it involuntary, but also when excited, it generates a much longer electric impulse than does skeletal muscle.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Correspondingly, the mechanical contraction also lasts longer.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Furthermore, </a:t>
            </a:r>
            <a:r>
              <a:rPr lang="en-US" dirty="0" smtClean="0">
                <a:solidFill>
                  <a:srgbClr val="FF0000"/>
                </a:solidFill>
              </a:rPr>
              <a:t>cardiac muscle </a:t>
            </a:r>
            <a:r>
              <a:rPr lang="en-US" dirty="0" smtClean="0"/>
              <a:t>has a special property: The electric activity of one muscle cell spreads to all other surrounding muscle cells, owing to an elaborate system of </a:t>
            </a:r>
            <a:r>
              <a:rPr lang="en-US" i="1" dirty="0" smtClean="0"/>
              <a:t>intercellular</a:t>
            </a:r>
            <a:r>
              <a:rPr lang="en-US" dirty="0" smtClean="0"/>
              <a:t> junctions.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159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Red Blood Cells (RBC's or erythrocytes)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r>
              <a:rPr lang="en-US" sz="2000" dirty="0" smtClean="0"/>
              <a:t>Biologically, blood is a liquid tissue, transporting materials and </a:t>
            </a:r>
            <a:br>
              <a:rPr lang="en-US" sz="2000" dirty="0" smtClean="0"/>
            </a:br>
            <a:r>
              <a:rPr lang="en-US" sz="2000" dirty="0" smtClean="0"/>
              <a:t>protecting us against disease.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Suspended in the watery plasma are red and white </a:t>
            </a:r>
            <a:r>
              <a:rPr lang="en-US" sz="2000" dirty="0" smtClean="0">
                <a:hlinkClick r:id="rId2"/>
              </a:rPr>
              <a:t>blood cells</a:t>
            </a:r>
            <a:r>
              <a:rPr lang="en-US" sz="2000" dirty="0" smtClean="0"/>
              <a:t>, serving </a:t>
            </a:r>
            <a:r>
              <a:rPr lang="en-US" sz="2000" dirty="0" smtClean="0">
                <a:hlinkClick r:id="rId3"/>
              </a:rPr>
              <a:t>different functions</a:t>
            </a:r>
            <a:r>
              <a:rPr lang="en-US" sz="2000" dirty="0" smtClean="0"/>
              <a:t>, but both of vital importance to our bodies.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RBC's are responsible for carrying oxygen (O2) and removing carbon </a:t>
            </a:r>
            <a:br>
              <a:rPr lang="en-US" sz="2000" dirty="0" smtClean="0"/>
            </a:br>
            <a:r>
              <a:rPr lang="en-US" sz="2000" dirty="0" smtClean="0"/>
              <a:t>dioxide (CO2) from about </a:t>
            </a:r>
            <a:r>
              <a:rPr lang="en-US" sz="2000" dirty="0" smtClean="0">
                <a:solidFill>
                  <a:srgbClr val="FF0000"/>
                </a:solidFill>
              </a:rPr>
              <a:t>30 trillion cell</a:t>
            </a:r>
            <a:r>
              <a:rPr lang="en-US" sz="2000" dirty="0" smtClean="0"/>
              <a:t>s in the human </a:t>
            </a:r>
            <a:r>
              <a:rPr lang="en-US" sz="2000" dirty="0" smtClean="0"/>
              <a:t>body.</a:t>
            </a:r>
          </a:p>
          <a:p>
            <a:endParaRPr lang="en-US" sz="2000" dirty="0" smtClean="0"/>
          </a:p>
          <a:p>
            <a:r>
              <a:rPr lang="en-US" sz="2000" dirty="0" smtClean="0"/>
              <a:t> In normal blood RBC's account for about 45% of the total volume.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On average, we have about </a:t>
            </a:r>
            <a:r>
              <a:rPr lang="en-US" sz="2000" dirty="0" smtClean="0">
                <a:solidFill>
                  <a:srgbClr val="FF0000"/>
                </a:solidFill>
              </a:rPr>
              <a:t>5 million </a:t>
            </a:r>
            <a:r>
              <a:rPr lang="en-US" sz="2000" dirty="0" smtClean="0"/>
              <a:t>red cells per cubic </a:t>
            </a:r>
            <a:r>
              <a:rPr lang="en-US" sz="2000" dirty="0" smtClean="0"/>
              <a:t>millimeter </a:t>
            </a:r>
            <a:r>
              <a:rPr lang="en-US" sz="2000" dirty="0" smtClean="0"/>
              <a:t>of  blood. </a:t>
            </a:r>
            <a:br>
              <a:rPr lang="en-US" sz="20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437</Words>
  <Application>Microsoft Office PowerPoint</Application>
  <PresentationFormat>On-screen Show (4:3)</PresentationFormat>
  <Paragraphs>74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Nerve Cell </vt:lpstr>
      <vt:lpstr>Slide 2</vt:lpstr>
      <vt:lpstr>                                                  Nerve Cell </vt:lpstr>
      <vt:lpstr> The Nerve Cell </vt:lpstr>
      <vt:lpstr>Slide 5</vt:lpstr>
      <vt:lpstr>Muscle cell Fig.  Anatomy of striated muscle. The fundamental physiological unit is the fiber.</vt:lpstr>
      <vt:lpstr>Slide 7</vt:lpstr>
      <vt:lpstr>Slide 8</vt:lpstr>
      <vt:lpstr>Red Blood Cells (RBC's or erythrocytes)</vt:lpstr>
      <vt:lpstr>Slide 10</vt:lpstr>
      <vt:lpstr>Slide 11</vt:lpstr>
      <vt:lpstr>Function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bvp</dc:creator>
  <cp:lastModifiedBy>bvdu</cp:lastModifiedBy>
  <cp:revision>23</cp:revision>
  <dcterms:created xsi:type="dcterms:W3CDTF">2012-07-17T12:46:28Z</dcterms:created>
  <dcterms:modified xsi:type="dcterms:W3CDTF">2016-07-22T05:11:51Z</dcterms:modified>
</cp:coreProperties>
</file>