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6" r:id="rId1"/>
  </p:sldMasterIdLst>
  <p:notesMasterIdLst>
    <p:notesMasterId r:id="rId39"/>
  </p:notesMasterIdLst>
  <p:sldIdLst>
    <p:sldId id="305" r:id="rId2"/>
    <p:sldId id="278" r:id="rId3"/>
    <p:sldId id="279" r:id="rId4"/>
    <p:sldId id="280" r:id="rId5"/>
    <p:sldId id="281" r:id="rId6"/>
    <p:sldId id="285" r:id="rId7"/>
    <p:sldId id="286" r:id="rId8"/>
    <p:sldId id="287" r:id="rId9"/>
    <p:sldId id="289" r:id="rId10"/>
    <p:sldId id="288" r:id="rId11"/>
    <p:sldId id="267" r:id="rId12"/>
    <p:sldId id="257" r:id="rId13"/>
    <p:sldId id="258" r:id="rId14"/>
    <p:sldId id="271" r:id="rId15"/>
    <p:sldId id="259" r:id="rId16"/>
    <p:sldId id="306" r:id="rId17"/>
    <p:sldId id="260" r:id="rId18"/>
    <p:sldId id="272" r:id="rId19"/>
    <p:sldId id="261" r:id="rId20"/>
    <p:sldId id="269" r:id="rId21"/>
    <p:sldId id="270" r:id="rId22"/>
    <p:sldId id="263" r:id="rId23"/>
    <p:sldId id="264" r:id="rId24"/>
    <p:sldId id="290" r:id="rId25"/>
    <p:sldId id="297" r:id="rId26"/>
    <p:sldId id="291" r:id="rId27"/>
    <p:sldId id="292" r:id="rId28"/>
    <p:sldId id="293" r:id="rId29"/>
    <p:sldId id="294" r:id="rId30"/>
    <p:sldId id="295" r:id="rId31"/>
    <p:sldId id="296" r:id="rId32"/>
    <p:sldId id="298" r:id="rId33"/>
    <p:sldId id="299" r:id="rId34"/>
    <p:sldId id="303" r:id="rId35"/>
    <p:sldId id="304" r:id="rId36"/>
    <p:sldId id="300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1A666-4E2C-4C11-B65D-00AE19D64B7A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6ED15-459E-429D-8AFC-EA5C1E5FD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58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6ED15-459E-429D-8AFC-EA5C1E5FDAE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6ED15-459E-429D-8AFC-EA5C1E5FDAE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E5F7EF-1DDA-4948-97F2-1EE21D31BA63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4BB1D5-A645-4D1C-88A7-CB6F21371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eb.jjay.cuny.edu/~acarpi/NSC/12-dna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ill" TargetMode="External"/><Relationship Id="rId13" Type="http://schemas.openxmlformats.org/officeDocument/2006/relationships/hyperlink" Target="http://en.wikipedia.org/wiki/Biomolecule" TargetMode="External"/><Relationship Id="rId3" Type="http://schemas.openxmlformats.org/officeDocument/2006/relationships/hyperlink" Target="http://en.wikipedia.org/wiki/Vertebrate" TargetMode="External"/><Relationship Id="rId7" Type="http://schemas.openxmlformats.org/officeDocument/2006/relationships/hyperlink" Target="http://en.wikipedia.org/wiki/Lung" TargetMode="External"/><Relationship Id="rId12" Type="http://schemas.openxmlformats.org/officeDocument/2006/relationships/hyperlink" Target="http://en.wikipedia.org/wiki/Iron" TargetMode="External"/><Relationship Id="rId2" Type="http://schemas.openxmlformats.org/officeDocument/2006/relationships/hyperlink" Target="http://en.wikipedia.org/wiki/Blood_ce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irculatory_system" TargetMode="External"/><Relationship Id="rId11" Type="http://schemas.openxmlformats.org/officeDocument/2006/relationships/hyperlink" Target="http://en.wikipedia.org/wiki/Haemoglobin" TargetMode="External"/><Relationship Id="rId5" Type="http://schemas.openxmlformats.org/officeDocument/2006/relationships/hyperlink" Target="http://en.wikipedia.org/wiki/Blood" TargetMode="External"/><Relationship Id="rId10" Type="http://schemas.openxmlformats.org/officeDocument/2006/relationships/hyperlink" Target="http://en.wikipedia.org/wiki/Cytoplasm" TargetMode="External"/><Relationship Id="rId4" Type="http://schemas.openxmlformats.org/officeDocument/2006/relationships/hyperlink" Target="http://en.wikipedia.org/wiki/Oxygen" TargetMode="External"/><Relationship Id="rId9" Type="http://schemas.openxmlformats.org/officeDocument/2006/relationships/hyperlink" Target="http://en.wikipedia.org/wiki/Capillar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rganelle" TargetMode="External"/><Relationship Id="rId2" Type="http://schemas.openxmlformats.org/officeDocument/2006/relationships/hyperlink" Target="http://en.wikipedia.org/wiki/Cell_nucle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acrophage" TargetMode="External"/><Relationship Id="rId4" Type="http://schemas.openxmlformats.org/officeDocument/2006/relationships/hyperlink" Target="http://en.wikipedia.org/wiki/Bone_marro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thinkquest.org/12413/structures.html?tql-ifram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763000" cy="655320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9900" dirty="0" smtClean="0">
                <a:solidFill>
                  <a:schemeClr val="bg1"/>
                </a:solidFill>
                <a:latin typeface="Algerian" pitchFamily="82" charset="0"/>
              </a:rPr>
              <a:t>THE</a:t>
            </a:r>
            <a:r>
              <a:rPr lang="en-US" sz="19900" b="1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br>
              <a:rPr lang="en-US" sz="19900" b="1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en-US" sz="19900" dirty="0" smtClean="0">
                <a:solidFill>
                  <a:schemeClr val="bg1"/>
                </a:solidFill>
                <a:latin typeface="Algerian" pitchFamily="82" charset="0"/>
              </a:rPr>
              <a:t>CELL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Cell SIZE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Eukaryotic cells are lager than prokaryotes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Bact. 0.2- 0.5 micron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Egg 15cm (ostrich)</a:t>
            </a:r>
          </a:p>
          <a:p>
            <a:endParaRPr lang="en-US" dirty="0" smtClean="0"/>
          </a:p>
          <a:p>
            <a:r>
              <a:rPr lang="en-US" dirty="0" smtClean="0"/>
              <a:t>RBC 7-8- micron( µ)</a:t>
            </a:r>
          </a:p>
          <a:p>
            <a:endParaRPr lang="en-US" dirty="0" smtClean="0"/>
          </a:p>
          <a:p>
            <a:r>
              <a:rPr lang="en-US" dirty="0" smtClean="0"/>
              <a:t>Nerve cell- up to 1 meter</a:t>
            </a:r>
          </a:p>
          <a:p>
            <a:endParaRPr lang="en-US" dirty="0" smtClean="0"/>
          </a:p>
          <a:p>
            <a:r>
              <a:rPr lang="en-US" dirty="0" smtClean="0"/>
              <a:t>Depends on functional state of cell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The cell is one of the most basic </a:t>
            </a:r>
            <a:r>
              <a:rPr lang="en-US" dirty="0" smtClean="0">
                <a:solidFill>
                  <a:srgbClr val="FF0000"/>
                </a:solidFill>
              </a:rPr>
              <a:t>units of life.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There are </a:t>
            </a:r>
            <a:r>
              <a:rPr lang="en-US" dirty="0" smtClean="0">
                <a:solidFill>
                  <a:srgbClr val="FF0000"/>
                </a:solidFill>
              </a:rPr>
              <a:t>millions </a:t>
            </a:r>
            <a:r>
              <a:rPr lang="en-US" dirty="0" smtClean="0"/>
              <a:t>of different types of cells. </a:t>
            </a:r>
          </a:p>
          <a:p>
            <a:endParaRPr lang="en-US" dirty="0" smtClean="0"/>
          </a:p>
          <a:p>
            <a:r>
              <a:rPr lang="en-US" dirty="0" smtClean="0"/>
              <a:t>The cell is the </a:t>
            </a:r>
            <a:r>
              <a:rPr lang="en-US" dirty="0" smtClean="0">
                <a:solidFill>
                  <a:srgbClr val="FF0000"/>
                </a:solidFill>
              </a:rPr>
              <a:t>smallest unit of life </a:t>
            </a:r>
            <a:r>
              <a:rPr lang="en-US" dirty="0" smtClean="0"/>
              <a:t>in our bodies.</a:t>
            </a:r>
          </a:p>
          <a:p>
            <a:endParaRPr lang="en-US" dirty="0" smtClean="0"/>
          </a:p>
          <a:p>
            <a:r>
              <a:rPr lang="en-US" dirty="0" smtClean="0"/>
              <a:t>In the body, there are brain cells, skin cells, liver cells, stomach cells, and the list goes 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All of these cells have </a:t>
            </a:r>
            <a:r>
              <a:rPr lang="en-US" dirty="0" smtClean="0">
                <a:solidFill>
                  <a:srgbClr val="FF0000"/>
                </a:solidFill>
              </a:rPr>
              <a:t>unique functions </a:t>
            </a:r>
            <a:r>
              <a:rPr lang="en-US" dirty="0" smtClean="0"/>
              <a:t>and features. And all have some recognizable </a:t>
            </a:r>
            <a:r>
              <a:rPr lang="en-US" b="1" dirty="0" smtClean="0"/>
              <a:t>similarities.</a:t>
            </a:r>
          </a:p>
          <a:p>
            <a:endParaRPr lang="en-US" b="1" dirty="0" smtClean="0"/>
          </a:p>
          <a:p>
            <a:r>
              <a:rPr lang="en-US" dirty="0" smtClean="0"/>
              <a:t> All cells have a 'skin', called the</a:t>
            </a:r>
            <a:r>
              <a:rPr lang="en-US" b="1" dirty="0" smtClean="0"/>
              <a:t> plasma membrane</a:t>
            </a:r>
            <a:r>
              <a:rPr lang="en-US" dirty="0" smtClean="0"/>
              <a:t>, protecting it from the outside environment.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cell membrane regulates </a:t>
            </a:r>
            <a:r>
              <a:rPr lang="en-US" dirty="0" smtClean="0"/>
              <a:t>the movement of water, nutrients and wastes into and out of the cell. </a:t>
            </a:r>
          </a:p>
          <a:p>
            <a:endParaRPr lang="en-US" dirty="0" smtClean="0"/>
          </a:p>
          <a:p>
            <a:r>
              <a:rPr lang="en-US" dirty="0" smtClean="0"/>
              <a:t>Inside of the cell membrane are the working parts of the cell.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At the center of the cell is the cell </a:t>
            </a:r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cell nucleus contains the cell's </a:t>
            </a:r>
            <a:r>
              <a:rPr lang="en-US" dirty="0" smtClean="0">
                <a:hlinkClick r:id="rId2"/>
              </a:rPr>
              <a:t>DNA</a:t>
            </a:r>
            <a:r>
              <a:rPr lang="en-US" dirty="0" smtClean="0"/>
              <a:t>, the genetic code that coordinates protein synthesis.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addition to the nucleus, there are many </a:t>
            </a:r>
            <a:r>
              <a:rPr lang="en-US" b="1" dirty="0" smtClean="0">
                <a:solidFill>
                  <a:srgbClr val="FF0000"/>
                </a:solidFill>
              </a:rPr>
              <a:t>organelles</a:t>
            </a: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 One important cellular organelle is the </a:t>
            </a:r>
            <a:r>
              <a:rPr lang="en-US" b="1" dirty="0" smtClean="0"/>
              <a:t>ribosome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Ribosomes participate in protein synthesis.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dirty="0" smtClean="0"/>
              <a:t>Another important cellular organelle is the </a:t>
            </a:r>
            <a:r>
              <a:rPr lang="en-US" b="1" dirty="0" smtClean="0"/>
              <a:t>mitochondrion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Also referred to as the power plants of the cell because many of the reactions that produce energy take place in mitochondria.</a:t>
            </a:r>
          </a:p>
          <a:p>
            <a:endParaRPr lang="en-US" dirty="0" smtClean="0"/>
          </a:p>
          <a:p>
            <a:r>
              <a:rPr lang="en-US" dirty="0" smtClean="0"/>
              <a:t> Also important in the life of a cell are the </a:t>
            </a:r>
            <a:r>
              <a:rPr lang="en-US" b="1" dirty="0" smtClean="0"/>
              <a:t>lysosomes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Lysosomes are organelles that contain enzymes that aid in the </a:t>
            </a:r>
            <a:r>
              <a:rPr lang="en-US" dirty="0" smtClean="0">
                <a:solidFill>
                  <a:srgbClr val="FF0000"/>
                </a:solidFill>
              </a:rPr>
              <a:t>digestion</a:t>
            </a:r>
            <a:r>
              <a:rPr lang="en-US" dirty="0" smtClean="0"/>
              <a:t> of nutrient molecules and other materials.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 labeled diagram of a cell</a:t>
            </a:r>
            <a:endParaRPr lang="en-US" dirty="0"/>
          </a:p>
        </p:txBody>
      </p:sp>
      <p:pic>
        <p:nvPicPr>
          <p:cNvPr id="4" name="Content Placeholder 3" descr="cell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55762"/>
            <a:ext cx="5715000" cy="47625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There are many </a:t>
            </a:r>
            <a:r>
              <a:rPr lang="en-US" sz="2800" dirty="0" smtClean="0">
                <a:solidFill>
                  <a:srgbClr val="FF0000"/>
                </a:solidFill>
              </a:rPr>
              <a:t>different types </a:t>
            </a:r>
            <a:r>
              <a:rPr lang="en-US" sz="2800" dirty="0" smtClean="0"/>
              <a:t>of cells.</a:t>
            </a:r>
          </a:p>
          <a:p>
            <a:pPr algn="just"/>
            <a:r>
              <a:rPr lang="en-US" sz="2800" dirty="0" smtClean="0"/>
              <a:t> One major difference in cells occurs between plant cells and animal cells. </a:t>
            </a:r>
          </a:p>
          <a:p>
            <a:pPr algn="just"/>
            <a:r>
              <a:rPr lang="en-US" sz="2800" dirty="0" smtClean="0"/>
              <a:t>Many </a:t>
            </a:r>
            <a:r>
              <a:rPr lang="en-US" sz="2800" dirty="0" smtClean="0">
                <a:solidFill>
                  <a:srgbClr val="FF0000"/>
                </a:solidFill>
              </a:rPr>
              <a:t>animals have skeletons </a:t>
            </a:r>
            <a:r>
              <a:rPr lang="en-US" sz="2800" dirty="0" smtClean="0"/>
              <a:t>to give their body structure and support. </a:t>
            </a:r>
          </a:p>
          <a:p>
            <a:pPr algn="just"/>
            <a:r>
              <a:rPr lang="en-US" sz="2800" dirty="0" smtClean="0"/>
              <a:t>Plants do not have a skeleton for support.</a:t>
            </a:r>
          </a:p>
          <a:p>
            <a:pPr algn="just"/>
            <a:r>
              <a:rPr lang="en-US" sz="2800" dirty="0" smtClean="0"/>
              <a:t> This is because of a unique cellular structure called </a:t>
            </a: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cell wall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 The cell wall is a rigid structure outside of the cell membrane composed mainly of the polysaccharide </a:t>
            </a:r>
            <a:r>
              <a:rPr lang="en-US" sz="2800" dirty="0" smtClean="0">
                <a:solidFill>
                  <a:srgbClr val="FF0000"/>
                </a:solidFill>
              </a:rPr>
              <a:t>cellulose.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 In addition to the cell wall, plant cells contain an organelle called the </a:t>
            </a:r>
            <a:r>
              <a:rPr lang="en-US" b="1" dirty="0" smtClean="0"/>
              <a:t>chloroplast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chloroplast a</a:t>
            </a:r>
            <a:r>
              <a:rPr lang="en-US" sz="2800" dirty="0" smtClean="0"/>
              <a:t>llow plants to harvest energy from sunlight. Specialized pigments in the chloroplast (including the common green pigment chlorophyll) absorb sunlight and use this energy to complete the chemical reaction: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000" dirty="0" smtClean="0"/>
              <a:t>6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+ 6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+ energy (from sunlight</a:t>
            </a:r>
            <a:r>
              <a:rPr lang="en-US" sz="2000" dirty="0" smtClean="0"/>
              <a:t>).&gt;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+ 6 O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A CELL?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b="1" dirty="0" smtClean="0"/>
              <a:t>Cells</a:t>
            </a:r>
            <a:r>
              <a:rPr lang="en-US" sz="3200" dirty="0" smtClean="0"/>
              <a:t> are the </a:t>
            </a:r>
            <a:r>
              <a:rPr lang="en-US" sz="3200" dirty="0" smtClean="0">
                <a:solidFill>
                  <a:srgbClr val="FF0000"/>
                </a:solidFill>
              </a:rPr>
              <a:t>structural and functional units </a:t>
            </a:r>
            <a:r>
              <a:rPr lang="en-US" sz="3200" dirty="0" smtClean="0"/>
              <a:t>of all living organisms. </a:t>
            </a:r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Some organisms, such as bacteria, are </a:t>
            </a:r>
            <a:r>
              <a:rPr lang="en-US" sz="3200" b="1" dirty="0" smtClean="0">
                <a:solidFill>
                  <a:srgbClr val="FF0000"/>
                </a:solidFill>
              </a:rPr>
              <a:t>unicellular</a:t>
            </a:r>
            <a:r>
              <a:rPr lang="en-US" sz="3200" dirty="0" smtClean="0"/>
              <a:t>, consisting of a single cell</a:t>
            </a:r>
            <a:r>
              <a:rPr lang="en-US" sz="3200" dirty="0" smtClean="0"/>
              <a:t>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 Other organisms, such as humans, are </a:t>
            </a:r>
            <a:r>
              <a:rPr lang="en-US" sz="3200" b="1" dirty="0" smtClean="0">
                <a:solidFill>
                  <a:srgbClr val="FF0000"/>
                </a:solidFill>
              </a:rPr>
              <a:t>multicellular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or have many cells</a:t>
            </a:r>
            <a:r>
              <a:rPr lang="en-US" sz="3200" dirty="0" smtClean="0"/>
              <a:t>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 Each cell is an amazing world unto itself: it can take in nutrients, convert these nutrients into energy, carry out specialized functions, and reproduce as necessary.</a:t>
            </a:r>
          </a:p>
          <a:p>
            <a:pPr algn="just"/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INTRODUCTION: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Cell biology</a:t>
            </a:r>
            <a:r>
              <a:rPr lang="en-US" dirty="0" smtClean="0">
                <a:sym typeface="Wingdings" pitchFamily="2" charset="2"/>
              </a:rPr>
              <a:t> (Cytology)</a:t>
            </a:r>
            <a:endParaRPr lang="en-US" dirty="0" smtClean="0"/>
          </a:p>
          <a:p>
            <a:r>
              <a:rPr lang="en-US" dirty="0" smtClean="0"/>
              <a:t>Kytos=hollow vessel or cell</a:t>
            </a:r>
          </a:p>
          <a:p>
            <a:endParaRPr lang="en-US" dirty="0" smtClean="0"/>
          </a:p>
          <a:p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biological science </a:t>
            </a:r>
            <a:r>
              <a:rPr lang="en-US" dirty="0" smtClean="0"/>
              <a:t>which deals with study of </a:t>
            </a:r>
            <a:r>
              <a:rPr lang="en-US" b="1" dirty="0" smtClean="0"/>
              <a:t>structure, function, molecular organization, growth reproduction and genetics of cell</a:t>
            </a:r>
            <a:r>
              <a:rPr lang="en-US" dirty="0" smtClean="0"/>
              <a:t> is  called cytology/ Cell Biology.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Cell is structural and functional unit of life</a:t>
            </a:r>
          </a:p>
          <a:p>
            <a:endParaRPr lang="en-US" dirty="0" smtClean="0"/>
          </a:p>
          <a:p>
            <a:r>
              <a:rPr lang="en-US" dirty="0" smtClean="0"/>
              <a:t>In short study of </a:t>
            </a:r>
            <a:r>
              <a:rPr lang="en-US" dirty="0" smtClean="0">
                <a:solidFill>
                  <a:srgbClr val="FF0000"/>
                </a:solidFill>
              </a:rPr>
              <a:t>structure And functions </a:t>
            </a:r>
            <a:r>
              <a:rPr lang="en-US" dirty="0" smtClean="0"/>
              <a:t>of the cell called cytology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00B0F0"/>
                </a:solidFill>
              </a:rPr>
              <a:t>Biology is the subject of life and living organisms.</a:t>
            </a:r>
            <a:endParaRPr lang="en-US" b="1" dirty="0" smtClean="0">
              <a:solidFill>
                <a:srgbClr val="00B0F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Basic Types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Eukaryotes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 organisms whose cells contain a membrane-bound nucleus and other membrane-bound organelles.</a:t>
            </a:r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Prokaryotes</a:t>
            </a:r>
            <a:r>
              <a:rPr lang="en-US" dirty="0"/>
              <a:t>- organisms that do not have a membrane-bound nucleus or membrane-bound organelles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blood cells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Red blood cells (abbreviated RBCs; also referred to as erythrocytes or simply, as red cells) are the most common type of </a:t>
            </a:r>
            <a:r>
              <a:rPr lang="en-US" sz="2800" dirty="0" smtClean="0">
                <a:hlinkClick r:id="rId2" action="ppaction://hlinkfile" tooltip="Blood cell"/>
              </a:rPr>
              <a:t>blood cell</a:t>
            </a:r>
            <a:r>
              <a:rPr lang="en-US" sz="2800" dirty="0" smtClean="0"/>
              <a:t> and the </a:t>
            </a:r>
            <a:r>
              <a:rPr lang="en-US" sz="2800" dirty="0" smtClean="0">
                <a:hlinkClick r:id="rId3" action="ppaction://hlinkfile" tooltip="Vertebrate"/>
              </a:rPr>
              <a:t>vertebrate</a:t>
            </a:r>
            <a:r>
              <a:rPr lang="en-US" sz="2800" dirty="0" smtClean="0"/>
              <a:t> organism's principal means of delivering </a:t>
            </a:r>
            <a:r>
              <a:rPr lang="en-US" sz="2800" dirty="0" smtClean="0">
                <a:hlinkClick r:id="rId4" action="ppaction://hlinkfile" tooltip="Oxygen"/>
              </a:rPr>
              <a:t>oxygen</a:t>
            </a:r>
            <a:r>
              <a:rPr lang="en-US" sz="2800" dirty="0" smtClean="0"/>
              <a:t> (O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to the body tissues via the </a:t>
            </a:r>
            <a:r>
              <a:rPr lang="en-US" sz="2800" dirty="0" smtClean="0">
                <a:hlinkClick r:id="rId5" action="ppaction://hlinkfile" tooltip="Blood"/>
              </a:rPr>
              <a:t>blood</a:t>
            </a:r>
            <a:r>
              <a:rPr lang="en-US" sz="2800" dirty="0" smtClean="0"/>
              <a:t> flow through the </a:t>
            </a:r>
            <a:r>
              <a:rPr lang="en-US" sz="2800" dirty="0" smtClean="0">
                <a:hlinkClick r:id="rId6" action="ppaction://hlinkfile" tooltip="Circulatory system"/>
              </a:rPr>
              <a:t>circulatory system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They take up oxygen in the </a:t>
            </a:r>
            <a:r>
              <a:rPr lang="en-US" sz="2800" dirty="0" smtClean="0">
                <a:hlinkClick r:id="rId7" action="ppaction://hlinkfile" tooltip="Lung"/>
              </a:rPr>
              <a:t>lungs</a:t>
            </a:r>
            <a:r>
              <a:rPr lang="en-US" sz="2800" dirty="0" smtClean="0"/>
              <a:t> or </a:t>
            </a:r>
            <a:r>
              <a:rPr lang="en-US" sz="2800" dirty="0" smtClean="0">
                <a:hlinkClick r:id="rId8" action="ppaction://hlinkfile" tooltip="Gill"/>
              </a:rPr>
              <a:t>gills</a:t>
            </a:r>
            <a:r>
              <a:rPr lang="en-US" sz="2800" dirty="0" smtClean="0"/>
              <a:t> and release it while squeezing through the body's </a:t>
            </a:r>
            <a:r>
              <a:rPr lang="en-US" sz="2800" dirty="0" smtClean="0">
                <a:hlinkClick r:id="rId9" action="ppaction://hlinkfile" tooltip="Capillary"/>
              </a:rPr>
              <a:t>capillaries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These cells' </a:t>
            </a:r>
            <a:r>
              <a:rPr lang="en-US" sz="2800" dirty="0" smtClean="0">
                <a:hlinkClick r:id="rId10" action="ppaction://hlinkfile" tooltip="Cytoplasm"/>
              </a:rPr>
              <a:t>cytoplasm</a:t>
            </a:r>
            <a:r>
              <a:rPr lang="en-US" sz="2800" dirty="0" smtClean="0"/>
              <a:t> is rich in </a:t>
            </a:r>
            <a:r>
              <a:rPr lang="en-US" sz="2800" dirty="0" err="1" smtClean="0">
                <a:hlinkClick r:id="rId11" action="ppaction://hlinkfile" tooltip="Haemoglobin"/>
              </a:rPr>
              <a:t>haemoglobin</a:t>
            </a:r>
            <a:r>
              <a:rPr lang="en-US" sz="2800" dirty="0" smtClean="0"/>
              <a:t>, an </a:t>
            </a:r>
            <a:r>
              <a:rPr lang="en-US" sz="2800" dirty="0" smtClean="0">
                <a:hlinkClick r:id="rId12" action="ppaction://hlinkfile" tooltip="Iron"/>
              </a:rPr>
              <a:t>iron</a:t>
            </a:r>
            <a:r>
              <a:rPr lang="en-US" sz="2800" dirty="0" smtClean="0"/>
              <a:t>-containing </a:t>
            </a:r>
            <a:r>
              <a:rPr lang="en-US" sz="2800" dirty="0" err="1" smtClean="0">
                <a:hlinkClick r:id="rId13" action="ppaction://hlinkfile" tooltip="Biomolecule"/>
              </a:rPr>
              <a:t>biomolecule</a:t>
            </a:r>
            <a:r>
              <a:rPr lang="en-US" sz="2800" dirty="0" smtClean="0"/>
              <a:t> that can bind oxygen and is responsible for the blood's red color.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dirty="0" smtClean="0"/>
              <a:t>In humans, mature red blood cells are flexible </a:t>
            </a:r>
            <a:r>
              <a:rPr lang="en-US" dirty="0" smtClean="0">
                <a:solidFill>
                  <a:srgbClr val="FF0000"/>
                </a:solidFill>
              </a:rPr>
              <a:t>biconcave disks</a:t>
            </a:r>
            <a:r>
              <a:rPr lang="en-US" dirty="0" smtClean="0"/>
              <a:t> that lack a </a:t>
            </a:r>
            <a:r>
              <a:rPr lang="en-US" dirty="0" smtClean="0">
                <a:hlinkClick r:id="rId2" action="ppaction://hlinkfile" tooltip="Cell nucleus"/>
              </a:rPr>
              <a:t>cell nucleus</a:t>
            </a:r>
            <a:r>
              <a:rPr lang="en-US" dirty="0" smtClean="0"/>
              <a:t> and most </a:t>
            </a:r>
            <a:r>
              <a:rPr lang="en-US" dirty="0" smtClean="0">
                <a:hlinkClick r:id="rId3" action="ppaction://hlinkfile" tooltip="Organelle"/>
              </a:rPr>
              <a:t>organelles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2.4 million new erythrocytes are produced per second.</a:t>
            </a:r>
          </a:p>
          <a:p>
            <a:r>
              <a:rPr lang="en-US" baseline="30000" dirty="0" smtClean="0"/>
              <a:t> </a:t>
            </a:r>
            <a:r>
              <a:rPr lang="en-US" dirty="0" smtClean="0"/>
              <a:t>The cells develop in the </a:t>
            </a:r>
            <a:r>
              <a:rPr lang="en-US" dirty="0" smtClean="0">
                <a:hlinkClick r:id="rId4" action="ppaction://hlinkfile" tooltip="Bone marrow"/>
              </a:rPr>
              <a:t>bone marrow</a:t>
            </a:r>
            <a:r>
              <a:rPr lang="en-US" dirty="0" smtClean="0"/>
              <a:t> and circulate for about 100–120 days in the body before their components are recycled by </a:t>
            </a:r>
            <a:r>
              <a:rPr lang="en-US" dirty="0" smtClean="0">
                <a:hlinkClick r:id="rId5" action="ppaction://hlinkfile" tooltip="Macrophage"/>
              </a:rPr>
              <a:t>macrophages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Each circulation takes about 20 seconds. Approximately a quarter of the cells in the human body are red blood cells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Structure of RBCS</a:t>
            </a:r>
            <a:endParaRPr lang="en-US" dirty="0"/>
          </a:p>
        </p:txBody>
      </p:sp>
      <p:pic>
        <p:nvPicPr>
          <p:cNvPr id="6" name="Content Placeholder 5" descr="redbloodcell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1143000" y="1219200"/>
            <a:ext cx="4991512" cy="1763617"/>
          </a:xfrm>
        </p:spPr>
      </p:pic>
      <p:pic>
        <p:nvPicPr>
          <p:cNvPr id="7" name="Picture 6" descr="Redbloodc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952913" y="3221773"/>
            <a:ext cx="6095999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CELL ORGANELIES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Within cells there is an intricate network of organelles that all have unique functions.</a:t>
            </a:r>
          </a:p>
          <a:p>
            <a:r>
              <a:rPr lang="en-US" dirty="0" smtClean="0"/>
              <a:t> These organelles allow the cell to function properly. Arranged below according to location (</a:t>
            </a:r>
            <a:r>
              <a:rPr lang="en-US" dirty="0" smtClean="0">
                <a:hlinkClick r:id="rId2"/>
              </a:rPr>
              <a:t>nucleus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cytoplasm</a:t>
            </a:r>
            <a:r>
              <a:rPr lang="en-US" dirty="0" smtClean="0"/>
              <a:t>, and </a:t>
            </a:r>
            <a:r>
              <a:rPr lang="en-US" dirty="0" smtClean="0">
                <a:hlinkClick r:id="rId2"/>
              </a:rPr>
              <a:t>surface</a:t>
            </a:r>
            <a:r>
              <a:rPr lang="en-US" dirty="0" smtClean="0"/>
              <a:t>) is a description of common organelles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Cell wall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hlinkClick r:id="rId2"/>
              </a:rPr>
              <a:t>Centrioles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Chloroplasts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Chromosomes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Cytoskeleton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Endoplasmic reticulum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Nuclear membrane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Nucleolus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Golgi apparatus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hlinkClick r:id="rId2"/>
              </a:rPr>
              <a:t>Lysosome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Mitochondria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Plasma membrane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hlinkClick r:id="rId2"/>
              </a:rPr>
              <a:t>Ribosomes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Vacuoles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NUCLEUS:</a:t>
            </a:r>
          </a:p>
          <a:p>
            <a:pPr lvl="0"/>
            <a:r>
              <a:rPr lang="en-US" sz="2800" dirty="0" smtClean="0"/>
              <a:t>One or more per cell </a:t>
            </a:r>
          </a:p>
          <a:p>
            <a:pPr lvl="0"/>
            <a:r>
              <a:rPr lang="en-US" sz="2800" dirty="0" smtClean="0"/>
              <a:t>Spherical shape </a:t>
            </a:r>
          </a:p>
          <a:p>
            <a:pPr lvl="0"/>
            <a:r>
              <a:rPr lang="en-US" sz="2800" dirty="0" smtClean="0"/>
              <a:t>Denser than surrounding cytoplasm</a:t>
            </a:r>
          </a:p>
          <a:p>
            <a:r>
              <a:rPr lang="en-US" sz="2800" dirty="0" smtClean="0"/>
              <a:t>   Chromosomes</a:t>
            </a:r>
            <a:br>
              <a:rPr lang="en-US" sz="2800" dirty="0" smtClean="0"/>
            </a:br>
            <a:r>
              <a:rPr lang="en-US" sz="2800" dirty="0" smtClean="0"/>
              <a:t>- Usually in the form of chromatin</a:t>
            </a:r>
            <a:br>
              <a:rPr lang="en-US" sz="2800" dirty="0" smtClean="0"/>
            </a:br>
            <a:r>
              <a:rPr lang="en-US" sz="2800" dirty="0" smtClean="0"/>
              <a:t>- Contains genetic information</a:t>
            </a:r>
            <a:br>
              <a:rPr lang="en-US" sz="2800" dirty="0" smtClean="0"/>
            </a:br>
            <a:r>
              <a:rPr lang="en-US" sz="2800" dirty="0" smtClean="0"/>
              <a:t>- Composed of DNA</a:t>
            </a:r>
            <a:br>
              <a:rPr lang="en-US" sz="2800" dirty="0" smtClean="0"/>
            </a:br>
            <a:r>
              <a:rPr lang="en-US" sz="2800" dirty="0" smtClean="0"/>
              <a:t>- Thicken for cellular division</a:t>
            </a:r>
            <a:br>
              <a:rPr lang="en-US" sz="2800" dirty="0" smtClean="0"/>
            </a:br>
            <a:r>
              <a:rPr lang="en-US" sz="2800" dirty="0" smtClean="0"/>
              <a:t>- Set number per species (i.e. 23 pairs for human)</a:t>
            </a:r>
          </a:p>
          <a:p>
            <a:endParaRPr lang="en-US" sz="3600" dirty="0"/>
          </a:p>
        </p:txBody>
      </p:sp>
      <p:pic>
        <p:nvPicPr>
          <p:cNvPr id="4" name="Picture 3" descr="Chromosom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Nuclear membrane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Surrounds nucleus</a:t>
            </a:r>
            <a:br>
              <a:rPr lang="en-US" dirty="0" smtClean="0"/>
            </a:br>
            <a:r>
              <a:rPr lang="en-US" dirty="0" smtClean="0"/>
              <a:t>- Composed of two layers</a:t>
            </a:r>
            <a:br>
              <a:rPr lang="en-US" dirty="0" smtClean="0"/>
            </a:br>
            <a:r>
              <a:rPr lang="en-US" dirty="0" smtClean="0"/>
              <a:t>- Numerous openings for</a:t>
            </a:r>
          </a:p>
          <a:p>
            <a:pPr>
              <a:buNone/>
            </a:pPr>
            <a:r>
              <a:rPr lang="en-US" dirty="0" smtClean="0"/>
              <a:t>           nuclear traffic</a:t>
            </a:r>
            <a:endParaRPr lang="en-US" dirty="0"/>
          </a:p>
        </p:txBody>
      </p:sp>
      <p:pic>
        <p:nvPicPr>
          <p:cNvPr id="4" name="Picture 3" descr="Nuclear membra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0"/>
            <a:ext cx="304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Nucleolus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- Spherical shape</a:t>
            </a:r>
            <a:br>
              <a:rPr lang="en-US" dirty="0" smtClean="0"/>
            </a:br>
            <a:r>
              <a:rPr lang="en-US" dirty="0" smtClean="0"/>
              <a:t>- Visible when cell is not dividing</a:t>
            </a:r>
            <a:br>
              <a:rPr lang="en-US" dirty="0" smtClean="0"/>
            </a:br>
            <a:r>
              <a:rPr lang="en-US" dirty="0" smtClean="0"/>
              <a:t>- Contains RNA for protein manufacture</a:t>
            </a:r>
            <a:endParaRPr lang="en-US" dirty="0"/>
          </a:p>
        </p:txBody>
      </p:sp>
      <p:pic>
        <p:nvPicPr>
          <p:cNvPr id="4" name="Picture 3" descr="Nucleolu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533" y="3255499"/>
            <a:ext cx="2590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Collective term for </a:t>
            </a:r>
            <a:r>
              <a:rPr lang="en-US" dirty="0" err="1" smtClean="0"/>
              <a:t>cytosol</a:t>
            </a:r>
            <a:r>
              <a:rPr lang="en-US" dirty="0" smtClean="0"/>
              <a:t> and organelles contained within </a:t>
            </a:r>
          </a:p>
          <a:p>
            <a:pPr lvl="0"/>
            <a:r>
              <a:rPr lang="en-US" dirty="0" smtClean="0"/>
              <a:t>Colloidal suspension </a:t>
            </a:r>
          </a:p>
          <a:p>
            <a:pPr lvl="0"/>
            <a:r>
              <a:rPr lang="en-US" dirty="0" err="1" smtClean="0"/>
              <a:t>Cytosol</a:t>
            </a:r>
            <a:r>
              <a:rPr lang="en-US" dirty="0" smtClean="0"/>
              <a:t> mainly composed of water with free-floating molecules </a:t>
            </a:r>
          </a:p>
          <a:p>
            <a:r>
              <a:rPr lang="en-US" dirty="0" smtClean="0"/>
              <a:t>Viscosity constantly changes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Centrioles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Paired cylindrical organelles near nucleus</a:t>
            </a:r>
            <a:br>
              <a:rPr lang="en-US" dirty="0" smtClean="0"/>
            </a:br>
            <a:r>
              <a:rPr lang="en-US" dirty="0" smtClean="0"/>
              <a:t>- Composed of nine tubes, each with three tubules</a:t>
            </a:r>
            <a:br>
              <a:rPr lang="en-US" dirty="0" smtClean="0"/>
            </a:br>
            <a:r>
              <a:rPr lang="en-US" dirty="0" smtClean="0"/>
              <a:t>- Involved in cellular division</a:t>
            </a:r>
            <a:br>
              <a:rPr lang="en-US" dirty="0" smtClean="0"/>
            </a:br>
            <a:r>
              <a:rPr lang="en-US" dirty="0" smtClean="0"/>
              <a:t>- Lie at right angles to each other</a:t>
            </a:r>
            <a:endParaRPr lang="en-US" dirty="0"/>
          </a:p>
        </p:txBody>
      </p:sp>
      <p:pic>
        <p:nvPicPr>
          <p:cNvPr id="4" name="Picture 3" descr="Centriol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624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General about cell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129102"/>
          </a:xfrm>
        </p:spPr>
        <p:txBody>
          <a:bodyPr>
            <a:normAutofit/>
          </a:bodyPr>
          <a:lstStyle/>
          <a:p>
            <a:r>
              <a:rPr lang="en-US" dirty="0" smtClean="0"/>
              <a:t>All organisms from simplest to most complex plants, animals </a:t>
            </a:r>
            <a:r>
              <a:rPr lang="en-US" dirty="0" smtClean="0">
                <a:solidFill>
                  <a:srgbClr val="FF0000"/>
                </a:solidFill>
              </a:rPr>
              <a:t>except virus </a:t>
            </a:r>
            <a:r>
              <a:rPr lang="en-US" dirty="0" smtClean="0"/>
              <a:t>are composed of cells</a:t>
            </a:r>
          </a:p>
          <a:p>
            <a:endParaRPr lang="en-US" dirty="0" smtClean="0"/>
          </a:p>
          <a:p>
            <a:r>
              <a:rPr lang="en-US" dirty="0" smtClean="0"/>
              <a:t>Some organisms like bacteria, protozoan like amoeba consist of </a:t>
            </a:r>
            <a:r>
              <a:rPr lang="en-US" dirty="0" smtClean="0">
                <a:solidFill>
                  <a:srgbClr val="FF0000"/>
                </a:solidFill>
              </a:rPr>
              <a:t>single cell</a:t>
            </a:r>
          </a:p>
          <a:p>
            <a:endParaRPr lang="en-US" dirty="0" smtClean="0"/>
          </a:p>
          <a:p>
            <a:r>
              <a:rPr lang="en-US" dirty="0" smtClean="0"/>
              <a:t>The organisms with only one cell in their body –</a:t>
            </a:r>
            <a:r>
              <a:rPr lang="en-US" dirty="0" smtClean="0">
                <a:solidFill>
                  <a:srgbClr val="FF0000"/>
                </a:solidFill>
              </a:rPr>
              <a:t>unicellular organisms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Chloroplasts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A plastid usually found in plant cells</a:t>
            </a:r>
            <a:br>
              <a:rPr lang="en-US" dirty="0" smtClean="0"/>
            </a:br>
            <a:r>
              <a:rPr lang="en-US" dirty="0" smtClean="0"/>
              <a:t>- Contain green chlorophyll where photosynthesis takes place</a:t>
            </a:r>
          </a:p>
          <a:p>
            <a:r>
              <a:rPr lang="en-US" dirty="0" smtClean="0"/>
              <a:t>--------------------------------------------------------------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Cytoskeleton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Composed of microtubules</a:t>
            </a:r>
            <a:br>
              <a:rPr lang="en-US" dirty="0" smtClean="0"/>
            </a:br>
            <a:r>
              <a:rPr lang="en-US" dirty="0" smtClean="0"/>
              <a:t>- Supports cell and provides shape</a:t>
            </a:r>
            <a:br>
              <a:rPr lang="en-US" dirty="0" smtClean="0"/>
            </a:br>
            <a:r>
              <a:rPr lang="en-US" dirty="0" smtClean="0"/>
              <a:t>- Aids movement of materials in </a:t>
            </a:r>
          </a:p>
          <a:p>
            <a:pPr>
              <a:buNone/>
            </a:pPr>
            <a:r>
              <a:rPr lang="en-US" dirty="0" smtClean="0"/>
              <a:t>           and out of cells</a:t>
            </a:r>
          </a:p>
          <a:p>
            <a:endParaRPr lang="en-US" dirty="0"/>
          </a:p>
        </p:txBody>
      </p:sp>
      <p:pic>
        <p:nvPicPr>
          <p:cNvPr id="4" name="Picture 3" descr="Chloroplast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828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ytoskelet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3528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Endoplasmic reticulum: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Tubular network fused to nuclear membrane</a:t>
            </a:r>
            <a:br>
              <a:rPr lang="en-US" dirty="0" smtClean="0"/>
            </a:br>
            <a:r>
              <a:rPr lang="en-US" dirty="0" smtClean="0"/>
              <a:t>- Goes through cytoplasm onto cell membrane</a:t>
            </a:r>
            <a:br>
              <a:rPr lang="en-US" dirty="0" smtClean="0"/>
            </a:br>
            <a:r>
              <a:rPr lang="en-US" dirty="0" smtClean="0"/>
              <a:t>- Stores, separates, and serves as cell's transport system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Smooth type</a:t>
            </a:r>
            <a:r>
              <a:rPr lang="en-US" dirty="0" smtClean="0"/>
              <a:t>: lacks </a:t>
            </a:r>
            <a:r>
              <a:rPr lang="en-US" dirty="0" err="1" smtClean="0"/>
              <a:t>ribosomes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- Rough type </a:t>
            </a:r>
            <a:r>
              <a:rPr lang="en-US" dirty="0" smtClean="0"/>
              <a:t>(pictured): </a:t>
            </a:r>
            <a:r>
              <a:rPr lang="en-US" dirty="0" err="1" smtClean="0"/>
              <a:t>ribosomes</a:t>
            </a:r>
            <a:r>
              <a:rPr lang="en-US" dirty="0" smtClean="0"/>
              <a:t> embedded in surface</a:t>
            </a:r>
          </a:p>
          <a:p>
            <a:endParaRPr lang="en-US" dirty="0"/>
          </a:p>
        </p:txBody>
      </p:sp>
      <p:pic>
        <p:nvPicPr>
          <p:cNvPr id="4" name="Picture 3" descr="Endoplasmic reticul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3434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Golgi apparatus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- Protein 'packaging plant'</a:t>
            </a:r>
            <a:br>
              <a:rPr lang="en-US" dirty="0" smtClean="0"/>
            </a:br>
            <a:r>
              <a:rPr lang="en-US" dirty="0" smtClean="0"/>
              <a:t>- A membrane structure found near nucleus</a:t>
            </a:r>
            <a:br>
              <a:rPr lang="en-US" dirty="0" smtClean="0"/>
            </a:br>
            <a:r>
              <a:rPr lang="en-US" dirty="0" smtClean="0"/>
              <a:t>- Composed of numerous layers forming a sac</a:t>
            </a:r>
          </a:p>
          <a:p>
            <a:endParaRPr lang="en-US" dirty="0"/>
          </a:p>
        </p:txBody>
      </p:sp>
      <p:pic>
        <p:nvPicPr>
          <p:cNvPr id="6" name="Picture 5" descr="Golgi apparatu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5814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Lysosome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Digestive 'plant' for proteins, lipids, and carbohydrates</a:t>
            </a:r>
            <a:br>
              <a:rPr lang="en-US" dirty="0" smtClean="0"/>
            </a:br>
            <a:r>
              <a:rPr lang="en-US" dirty="0" smtClean="0"/>
              <a:t>- Transports undigested material to cell membrane for removal</a:t>
            </a:r>
            <a:br>
              <a:rPr lang="en-US" dirty="0" smtClean="0"/>
            </a:br>
            <a:r>
              <a:rPr lang="en-US" dirty="0" smtClean="0"/>
              <a:t>- Vary in shape depending on process being carried out</a:t>
            </a:r>
            <a:br>
              <a:rPr lang="en-US" dirty="0" smtClean="0"/>
            </a:br>
            <a:r>
              <a:rPr lang="en-US" dirty="0" smtClean="0"/>
              <a:t>- Cell breaks down if </a:t>
            </a:r>
            <a:r>
              <a:rPr lang="en-US" dirty="0" err="1" smtClean="0"/>
              <a:t>lysosome</a:t>
            </a:r>
            <a:r>
              <a:rPr lang="en-US" dirty="0" smtClean="0"/>
              <a:t> explodes</a:t>
            </a:r>
          </a:p>
          <a:p>
            <a:endParaRPr lang="en-US" dirty="0"/>
          </a:p>
        </p:txBody>
      </p:sp>
      <p:pic>
        <p:nvPicPr>
          <p:cNvPr id="4" name="Picture 3" descr="Lysoso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343400"/>
            <a:ext cx="27241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324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Mitochondria: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- Second largest organelle with unique genetic structure</a:t>
            </a:r>
            <a:br>
              <a:rPr lang="en-US" sz="2800" dirty="0" smtClean="0"/>
            </a:br>
            <a:r>
              <a:rPr lang="en-US" sz="2800" dirty="0" smtClean="0"/>
              <a:t>- Double-layered outer membrane with inner folds called </a:t>
            </a:r>
            <a:r>
              <a:rPr lang="en-US" sz="2800" i="1" dirty="0" err="1" smtClean="0"/>
              <a:t>cristae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Energy-producing chemical reactions take place on </a:t>
            </a:r>
            <a:r>
              <a:rPr lang="en-US" sz="2800" dirty="0" err="1" smtClean="0"/>
              <a:t>cristae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Controls level of water and other materials in cell</a:t>
            </a:r>
            <a:br>
              <a:rPr lang="en-US" sz="2800" dirty="0" smtClean="0"/>
            </a:br>
            <a:r>
              <a:rPr lang="en-US" sz="2800" dirty="0" smtClean="0"/>
              <a:t>- Recycles and decomposes proteins, fats, and carbohydrates, and forms urea</a:t>
            </a:r>
            <a:endParaRPr lang="en-US" sz="2800" dirty="0"/>
          </a:p>
        </p:txBody>
      </p:sp>
      <p:pic>
        <p:nvPicPr>
          <p:cNvPr id="4" name="Picture 3" descr="Mitochondr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64820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Ribosomes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Each cell contains thousands</a:t>
            </a:r>
            <a:br>
              <a:rPr lang="en-US" sz="2400" dirty="0" smtClean="0"/>
            </a:br>
            <a:r>
              <a:rPr lang="en-US" sz="2400" dirty="0" smtClean="0"/>
              <a:t>- Miniature 'protein factories'</a:t>
            </a:r>
            <a:br>
              <a:rPr lang="en-US" sz="2400" dirty="0" smtClean="0"/>
            </a:br>
            <a:r>
              <a:rPr lang="en-US" sz="2400" dirty="0" smtClean="0"/>
              <a:t>- Composes 25% of cell's mass</a:t>
            </a:r>
            <a:br>
              <a:rPr lang="en-US" sz="2400" dirty="0" smtClean="0"/>
            </a:br>
            <a:r>
              <a:rPr lang="en-US" sz="2400" dirty="0" smtClean="0"/>
              <a:t>- Stationary type: embedded in</a:t>
            </a:r>
          </a:p>
          <a:p>
            <a:pPr>
              <a:buNone/>
            </a:pPr>
            <a:r>
              <a:rPr lang="en-US" sz="2400" dirty="0" smtClean="0"/>
              <a:t>        rough endoplasmic reticulum</a:t>
            </a:r>
            <a:br>
              <a:rPr lang="en-US" sz="2400" dirty="0" smtClean="0"/>
            </a:br>
            <a:r>
              <a:rPr lang="en-US" sz="2400" dirty="0" smtClean="0"/>
              <a:t>- Mobile type: injects proteins directly </a:t>
            </a:r>
          </a:p>
          <a:p>
            <a:pPr>
              <a:buNone/>
            </a:pPr>
            <a:r>
              <a:rPr lang="en-US" sz="2400" dirty="0" smtClean="0"/>
              <a:t>          into cytoplasm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Vacuoles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Membrane-bound sacs for storage, </a:t>
            </a:r>
          </a:p>
          <a:p>
            <a:pPr>
              <a:buNone/>
            </a:pPr>
            <a:r>
              <a:rPr lang="en-US" sz="2400" dirty="0" smtClean="0"/>
              <a:t>          digestion, and waste removal</a:t>
            </a:r>
            <a:br>
              <a:rPr lang="en-US" sz="2400" dirty="0" smtClean="0"/>
            </a:br>
            <a:r>
              <a:rPr lang="en-US" sz="2400" dirty="0" smtClean="0"/>
              <a:t>- Contains water solution</a:t>
            </a:r>
            <a:br>
              <a:rPr lang="en-US" sz="2400" dirty="0" smtClean="0"/>
            </a:br>
            <a:r>
              <a:rPr lang="en-US" sz="2400" dirty="0" smtClean="0"/>
              <a:t>- Contractile vacuoles for water removal </a:t>
            </a:r>
          </a:p>
          <a:p>
            <a:pPr>
              <a:buNone/>
            </a:pPr>
            <a:r>
              <a:rPr lang="en-US" sz="2400" dirty="0" smtClean="0"/>
              <a:t>         (in unicellular organisms)</a:t>
            </a:r>
          </a:p>
          <a:p>
            <a:endParaRPr lang="en-US" sz="2400" dirty="0"/>
          </a:p>
        </p:txBody>
      </p:sp>
      <p:pic>
        <p:nvPicPr>
          <p:cNvPr id="4" name="Picture 3" descr="Ribosom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acuol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1885950" cy="22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324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Cell wall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Most commonly found in plant cells</a:t>
            </a:r>
            <a:br>
              <a:rPr lang="en-US" dirty="0" smtClean="0"/>
            </a:br>
            <a:r>
              <a:rPr lang="en-US" dirty="0" smtClean="0"/>
              <a:t>- Controls </a:t>
            </a:r>
            <a:r>
              <a:rPr lang="en-US" dirty="0" err="1" smtClean="0"/>
              <a:t>turgity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Extracellular structure surrounding plasma membrane</a:t>
            </a:r>
            <a:br>
              <a:rPr lang="en-US" dirty="0" smtClean="0"/>
            </a:br>
            <a:r>
              <a:rPr lang="en-US" dirty="0" smtClean="0"/>
              <a:t>- Primary cell wall: extremely elastic</a:t>
            </a:r>
            <a:br>
              <a:rPr lang="en-US" dirty="0" smtClean="0"/>
            </a:br>
            <a:r>
              <a:rPr lang="en-US" dirty="0" smtClean="0"/>
              <a:t>- Secondary cell wall: forms around primary cell wall after growth is complete</a:t>
            </a:r>
          </a:p>
          <a:p>
            <a:endParaRPr lang="en-US" dirty="0"/>
          </a:p>
        </p:txBody>
      </p:sp>
      <p:pic>
        <p:nvPicPr>
          <p:cNvPr id="4" name="Picture 3" descr="Cell w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267200"/>
            <a:ext cx="198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Plasma membrane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Outer membrane of cell that controls cellular traffic</a:t>
            </a:r>
            <a:br>
              <a:rPr lang="en-US" dirty="0" smtClean="0"/>
            </a:br>
            <a:r>
              <a:rPr lang="en-US" dirty="0" smtClean="0"/>
              <a:t>- Contains proteins (left, gray) that span through the membrane and allow passage of materials</a:t>
            </a:r>
            <a:br>
              <a:rPr lang="en-US" dirty="0" smtClean="0"/>
            </a:br>
            <a:r>
              <a:rPr lang="en-US" dirty="0" smtClean="0"/>
              <a:t>- Proteins are surrounded by a </a:t>
            </a:r>
            <a:r>
              <a:rPr lang="en-US" dirty="0" err="1" smtClean="0"/>
              <a:t>phospholipid</a:t>
            </a:r>
            <a:r>
              <a:rPr lang="en-US" dirty="0" smtClean="0"/>
              <a:t> bi-layer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 descr="Plasma membra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100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en-US" dirty="0" smtClean="0"/>
              <a:t>The organisms having many cells in their body called </a:t>
            </a:r>
            <a:r>
              <a:rPr lang="en-US" dirty="0" smtClean="0">
                <a:solidFill>
                  <a:srgbClr val="FF0000"/>
                </a:solidFill>
              </a:rPr>
              <a:t>multicellular organisms  Ex. Most of plants and animals.</a:t>
            </a:r>
          </a:p>
          <a:p>
            <a:r>
              <a:rPr lang="en-US" dirty="0"/>
              <a:t>It is estimated that there are </a:t>
            </a:r>
            <a:r>
              <a:rPr lang="en-US" dirty="0">
                <a:solidFill>
                  <a:srgbClr val="00B050"/>
                </a:solidFill>
              </a:rPr>
              <a:t>10 million living species on Earth today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Any cellular organism contain only one type of cell, i. e </a:t>
            </a:r>
            <a:r>
              <a:rPr lang="en-US" b="1" dirty="0" smtClean="0">
                <a:solidFill>
                  <a:srgbClr val="FF0000"/>
                </a:solidFill>
              </a:rPr>
              <a:t>prokaryotic or eukaryotic cell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Nucleus was discovered by Brown in 1833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 Purkinje (1839) described cell content as </a:t>
            </a:r>
            <a:r>
              <a:rPr lang="en-US" b="1" dirty="0" smtClean="0">
                <a:solidFill>
                  <a:srgbClr val="00B050"/>
                </a:solidFill>
              </a:rPr>
              <a:t>protoplasm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Common features of cell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Each cell-mass of </a:t>
            </a:r>
            <a:r>
              <a:rPr lang="en-US" dirty="0" smtClean="0">
                <a:solidFill>
                  <a:srgbClr val="FF0000"/>
                </a:solidFill>
              </a:rPr>
              <a:t>protoplasm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Containing cytoplasm with cell organenelles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Centrally nucleus </a:t>
            </a:r>
            <a:r>
              <a:rPr lang="en-US" dirty="0" smtClean="0">
                <a:solidFill>
                  <a:srgbClr val="FF0000"/>
                </a:solidFill>
              </a:rPr>
              <a:t>(Nucleoplasm)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Surrounded by </a:t>
            </a:r>
            <a:r>
              <a:rPr lang="en-US" i="1" dirty="0" smtClean="0">
                <a:solidFill>
                  <a:srgbClr val="FF0000"/>
                </a:solidFill>
              </a:rPr>
              <a:t>plasma membrane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Definite str. &amp; functional capacities like-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Cell division and reproduction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Store information </a:t>
            </a:r>
            <a:r>
              <a:rPr lang="en-US" dirty="0" smtClean="0"/>
              <a:t>in genes made up of DNA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Cell shape  and size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All eukaryotic cells generally spherical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Shape determine by specific function</a:t>
            </a:r>
          </a:p>
          <a:p>
            <a:r>
              <a:rPr lang="en-US" sz="3600" dirty="0" smtClean="0"/>
              <a:t>Variable from cell to cell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Shape is fixed </a:t>
            </a:r>
            <a:r>
              <a:rPr lang="en-US" sz="3600" dirty="0" smtClean="0"/>
              <a:t>but in amoeba, leucocytes, chromophores changing  constantly</a:t>
            </a:r>
          </a:p>
          <a:p>
            <a:r>
              <a:rPr lang="en-US" sz="3600" dirty="0" smtClean="0"/>
              <a:t>Variable organ to organ</a:t>
            </a:r>
          </a:p>
          <a:p>
            <a:r>
              <a:rPr lang="en-US" sz="3600" dirty="0" smtClean="0"/>
              <a:t>Same organ may display various shapes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Diff. shapes of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lattened</a:t>
            </a:r>
            <a:r>
              <a:rPr lang="en-US" dirty="0" smtClean="0"/>
              <a:t>; sq. epithelium, endothelium, epidermis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Cuboidal-</a:t>
            </a:r>
            <a:r>
              <a:rPr lang="en-US" dirty="0" smtClean="0"/>
              <a:t>cells of thyroid glands and follicles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Columnar</a:t>
            </a:r>
            <a:r>
              <a:rPr lang="en-US" dirty="0" smtClean="0"/>
              <a:t> - cell lining of intestine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Spherical-</a:t>
            </a:r>
            <a:r>
              <a:rPr lang="en-US" dirty="0" smtClean="0"/>
              <a:t> eggs of many animals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Spindle- </a:t>
            </a:r>
            <a:r>
              <a:rPr lang="en-US" dirty="0" smtClean="0"/>
              <a:t>smooth muscle fibers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Discoidal</a:t>
            </a:r>
            <a:r>
              <a:rPr lang="en-US" dirty="0" smtClean="0"/>
              <a:t>-disc like RBCs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Elongated</a:t>
            </a:r>
            <a:r>
              <a:rPr lang="en-US" dirty="0" smtClean="0"/>
              <a:t>- nerve cells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Branched- </a:t>
            </a:r>
            <a:r>
              <a:rPr lang="en-US" dirty="0" smtClean="0"/>
              <a:t>melanocyte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0SSCAM\SDC142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940" t="8113" r="9352"/>
          <a:stretch>
            <a:fillRect/>
          </a:stretch>
        </p:blipFill>
        <p:spPr bwMode="auto">
          <a:xfrm>
            <a:off x="1752600" y="228600"/>
            <a:ext cx="39624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INTERNAL ORGANIZATION</a:t>
            </a:r>
            <a:r>
              <a:rPr lang="en-US" dirty="0" smtClean="0"/>
              <a:t> 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Cells contain a variety of internal structures, called </a:t>
            </a:r>
            <a:r>
              <a:rPr lang="en-US" b="1" dirty="0" smtClean="0"/>
              <a:t>organelles.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Def. a cell component that performs specific functions for the cell.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organelles</a:t>
            </a:r>
            <a:r>
              <a:rPr lang="en-US" dirty="0" smtClean="0"/>
              <a:t> of a cell </a:t>
            </a:r>
            <a:r>
              <a:rPr lang="en-US" dirty="0" smtClean="0">
                <a:solidFill>
                  <a:srgbClr val="FF0000"/>
                </a:solidFill>
              </a:rPr>
              <a:t>maintain the life </a:t>
            </a:r>
            <a:r>
              <a:rPr lang="en-US" dirty="0" smtClean="0"/>
              <a:t>of a cell.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All cells are surrounded by a thin membrane called a </a:t>
            </a:r>
            <a:r>
              <a:rPr lang="en-US" b="1" dirty="0" smtClean="0"/>
              <a:t>cell /plasma membrane</a:t>
            </a:r>
            <a:r>
              <a:rPr lang="en-US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Cells have a </a:t>
            </a:r>
            <a:r>
              <a:rPr lang="en-US" b="1" dirty="0" smtClean="0"/>
              <a:t>nucleus</a:t>
            </a:r>
            <a:r>
              <a:rPr lang="en-US" dirty="0" smtClean="0"/>
              <a:t>, which contains genetic information and directs the activities of the cell.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345</TotalTime>
  <Words>1140</Words>
  <Application>Microsoft Office PowerPoint</Application>
  <PresentationFormat>On-screen Show (4:3)</PresentationFormat>
  <Paragraphs>176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Oriel</vt:lpstr>
      <vt:lpstr>Slide 1</vt:lpstr>
      <vt:lpstr>INTRODUCTION:</vt:lpstr>
      <vt:lpstr>General about cell</vt:lpstr>
      <vt:lpstr>Slide 4</vt:lpstr>
      <vt:lpstr>Common features of cell</vt:lpstr>
      <vt:lpstr>Cell shape  and size</vt:lpstr>
      <vt:lpstr>Diff. shapes of cell</vt:lpstr>
      <vt:lpstr>Slide 8</vt:lpstr>
      <vt:lpstr>Slide 9</vt:lpstr>
      <vt:lpstr>Cell SIZE</vt:lpstr>
      <vt:lpstr>Slide 11</vt:lpstr>
      <vt:lpstr>Slide 12</vt:lpstr>
      <vt:lpstr>Slide 13</vt:lpstr>
      <vt:lpstr>Slide 14</vt:lpstr>
      <vt:lpstr>A labeled diagram of a cell</vt:lpstr>
      <vt:lpstr>Plant cell</vt:lpstr>
      <vt:lpstr>Slide 17</vt:lpstr>
      <vt:lpstr>Slide 18</vt:lpstr>
      <vt:lpstr>WHAT IS A CELL? </vt:lpstr>
      <vt:lpstr>Basic Types</vt:lpstr>
      <vt:lpstr>Red blood cells</vt:lpstr>
      <vt:lpstr>Slide 22</vt:lpstr>
      <vt:lpstr>Structure of RBCS</vt:lpstr>
      <vt:lpstr> CELL ORGANELIES </vt:lpstr>
      <vt:lpstr>Slide 25</vt:lpstr>
      <vt:lpstr>Nuclear membrane </vt:lpstr>
      <vt:lpstr> Nucleolus </vt:lpstr>
      <vt:lpstr>cytoplasm</vt:lpstr>
      <vt:lpstr>Slide 29</vt:lpstr>
      <vt:lpstr>Slide 30</vt:lpstr>
      <vt:lpstr>Slide 31</vt:lpstr>
      <vt:lpstr>Golgi apparatus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</dc:title>
  <dc:creator>Dell</dc:creator>
  <cp:lastModifiedBy>bvdu</cp:lastModifiedBy>
  <cp:revision>55</cp:revision>
  <dcterms:created xsi:type="dcterms:W3CDTF">2011-11-15T05:47:19Z</dcterms:created>
  <dcterms:modified xsi:type="dcterms:W3CDTF">2016-07-08T04:39:50Z</dcterms:modified>
</cp:coreProperties>
</file>