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9" r:id="rId3"/>
    <p:sldId id="309" r:id="rId4"/>
    <p:sldId id="260" r:id="rId5"/>
    <p:sldId id="313" r:id="rId6"/>
    <p:sldId id="257" r:id="rId7"/>
    <p:sldId id="314" r:id="rId8"/>
    <p:sldId id="258" r:id="rId9"/>
    <p:sldId id="310" r:id="rId10"/>
    <p:sldId id="262" r:id="rId11"/>
    <p:sldId id="261" r:id="rId12"/>
    <p:sldId id="265" r:id="rId13"/>
    <p:sldId id="270" r:id="rId14"/>
    <p:sldId id="266" r:id="rId15"/>
    <p:sldId id="269" r:id="rId16"/>
    <p:sldId id="267" r:id="rId17"/>
    <p:sldId id="276" r:id="rId18"/>
    <p:sldId id="311" r:id="rId19"/>
    <p:sldId id="305" r:id="rId20"/>
    <p:sldId id="307" r:id="rId21"/>
    <p:sldId id="274" r:id="rId22"/>
    <p:sldId id="273" r:id="rId23"/>
    <p:sldId id="278" r:id="rId24"/>
    <p:sldId id="308" r:id="rId25"/>
    <p:sldId id="268" r:id="rId26"/>
    <p:sldId id="271" r:id="rId27"/>
    <p:sldId id="317" r:id="rId28"/>
    <p:sldId id="31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49" autoAdjust="0"/>
    <p:restoredTop sz="94624" autoAdjust="0"/>
  </p:normalViewPr>
  <p:slideViewPr>
    <p:cSldViewPr>
      <p:cViewPr varScale="1">
        <p:scale>
          <a:sx n="70" d="100"/>
          <a:sy n="70" d="100"/>
        </p:scale>
        <p:origin x="-474" y="-102"/>
      </p:cViewPr>
      <p:guideLst>
        <p:guide orient="horz" pos="2160"/>
        <p:guide pos="2880"/>
      </p:guideLst>
    </p:cSldViewPr>
  </p:slideViewPr>
  <p:outlineViewPr>
    <p:cViewPr>
      <p:scale>
        <a:sx n="33" d="100"/>
        <a:sy n="33" d="100"/>
      </p:scale>
      <p:origin x="0" y="81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6EBF89-B6A2-439F-A65C-D4BBC4FBB0B7}" type="datetimeFigureOut">
              <a:rPr lang="en-US" smtClean="0"/>
              <a:pPr/>
              <a:t>1/11/2017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F15FC-8FA9-405C-87CE-9AEF5E8347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FF15FC-8FA9-405C-87CE-9AEF5E83473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65DA07-7DF2-4568-9DCC-E1452D44C25E}"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65DA07-7DF2-4568-9DCC-E1452D44C25E}"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65DA07-7DF2-4568-9DCC-E1452D44C25E}"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65DA07-7DF2-4568-9DCC-E1452D44C25E}"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65DA07-7DF2-4568-9DCC-E1452D44C25E}" type="datetimeFigureOut">
              <a:rPr lang="en-US" smtClean="0"/>
              <a:pPr/>
              <a:t>1/11/2017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65DA07-7DF2-4568-9DCC-E1452D44C25E}"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65DA07-7DF2-4568-9DCC-E1452D44C25E}" type="datetimeFigureOut">
              <a:rPr lang="en-US" smtClean="0"/>
              <a:pPr/>
              <a:t>1/11/2017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65DA07-7DF2-4568-9DCC-E1452D44C25E}" type="datetimeFigureOut">
              <a:rPr lang="en-US" smtClean="0"/>
              <a:pPr/>
              <a:t>1/11/2017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65DA07-7DF2-4568-9DCC-E1452D44C25E}" type="datetimeFigureOut">
              <a:rPr lang="en-US" smtClean="0"/>
              <a:pPr/>
              <a:t>1/11/2017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5DA07-7DF2-4568-9DCC-E1452D44C25E}"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65DA07-7DF2-4568-9DCC-E1452D44C25E}" type="datetimeFigureOut">
              <a:rPr lang="en-US" smtClean="0"/>
              <a:pPr/>
              <a:t>1/11/2017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8721E-8686-4513-8170-29E478DDAC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5DA07-7DF2-4568-9DCC-E1452D44C25E}" type="datetimeFigureOut">
              <a:rPr lang="en-US" smtClean="0"/>
              <a:pPr/>
              <a:t>1/11/2017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8721E-8686-4513-8170-29E478DDAC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manual.blueprint.org/Home/role-of-mechano/cytoskelet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500042"/>
            <a:ext cx="7772400" cy="1470025"/>
          </a:xfrm>
        </p:spPr>
        <p:txBody>
          <a:bodyPr>
            <a:normAutofit/>
          </a:bodyPr>
          <a:lstStyle/>
          <a:p>
            <a:r>
              <a:rPr lang="en-US" sz="8800" b="1" dirty="0" smtClean="0"/>
              <a:t>CYTOSKELETON</a:t>
            </a:r>
            <a:endParaRPr lang="en-US" sz="8800" b="1" dirty="0"/>
          </a:p>
        </p:txBody>
      </p:sp>
      <p:sp>
        <p:nvSpPr>
          <p:cNvPr id="3" name="Subtitle 2"/>
          <p:cNvSpPr>
            <a:spLocks noGrp="1"/>
          </p:cNvSpPr>
          <p:nvPr>
            <p:ph type="subTitle" idx="1"/>
          </p:nvPr>
        </p:nvSpPr>
        <p:spPr>
          <a:xfrm>
            <a:off x="785786" y="2000240"/>
            <a:ext cx="6986614" cy="3638560"/>
          </a:xfrm>
        </p:spPr>
        <p:txBody>
          <a:bodyPr/>
          <a:lstStyle/>
          <a:p>
            <a:pPr marL="514350" indent="-514350" algn="l">
              <a:buAutoNum type="arabicPeriod"/>
            </a:pPr>
            <a:r>
              <a:rPr lang="en-US" b="1" dirty="0" smtClean="0">
                <a:solidFill>
                  <a:srgbClr val="FF0000"/>
                </a:solidFill>
              </a:rPr>
              <a:t>MICROFILAMENTS/ACTIN FILAMENTS</a:t>
            </a:r>
          </a:p>
          <a:p>
            <a:pPr marL="514350" indent="-514350" algn="l">
              <a:buAutoNum type="arabicPeriod"/>
            </a:pPr>
            <a:endParaRPr lang="en-US" b="1" dirty="0" smtClean="0">
              <a:solidFill>
                <a:srgbClr val="FF0000"/>
              </a:solidFill>
            </a:endParaRPr>
          </a:p>
          <a:p>
            <a:pPr algn="l"/>
            <a:r>
              <a:rPr lang="en-US" b="1" dirty="0" smtClean="0">
                <a:solidFill>
                  <a:srgbClr val="FF0000"/>
                </a:solidFill>
              </a:rPr>
              <a:t>2. INTERMEDIATE FILAMENTS</a:t>
            </a:r>
          </a:p>
          <a:p>
            <a:pPr algn="l"/>
            <a:endParaRPr lang="en-US" b="1" dirty="0">
              <a:solidFill>
                <a:srgbClr val="FF0000"/>
              </a:solidFill>
            </a:endParaRPr>
          </a:p>
          <a:p>
            <a:pPr algn="l"/>
            <a:r>
              <a:rPr lang="en-US" b="1" dirty="0" smtClean="0">
                <a:solidFill>
                  <a:srgbClr val="FF0000"/>
                </a:solidFill>
              </a:rPr>
              <a:t>3. MICROTUBULES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1714512"/>
          </a:xfrm>
        </p:spPr>
        <p:txBody>
          <a:bodyPr>
            <a:normAutofit fontScale="90000"/>
          </a:bodyPr>
          <a:lstStyle/>
          <a:p>
            <a:r>
              <a:rPr lang="en-US" sz="4000" b="1" dirty="0">
                <a:solidFill>
                  <a:srgbClr val="FF0000"/>
                </a:solidFill>
              </a:rPr>
              <a:t>Polymerization of </a:t>
            </a:r>
            <a:r>
              <a:rPr lang="en-US" sz="4000" b="1" dirty="0" smtClean="0">
                <a:solidFill>
                  <a:srgbClr val="FF0000"/>
                </a:solidFill>
              </a:rPr>
              <a:t>G-</a:t>
            </a:r>
            <a:r>
              <a:rPr lang="en-US" sz="4000" b="1" dirty="0" err="1" smtClean="0">
                <a:solidFill>
                  <a:srgbClr val="FF0000"/>
                </a:solidFill>
              </a:rPr>
              <a:t>actin</a:t>
            </a:r>
            <a:r>
              <a:rPr lang="en-US" sz="4000" b="1" dirty="0" smtClean="0">
                <a:solidFill>
                  <a:srgbClr val="FF0000"/>
                </a:solidFill>
              </a:rPr>
              <a:t>.</a:t>
            </a:r>
            <a:r>
              <a:rPr lang="en-US" sz="2400" b="1" dirty="0" smtClean="0"/>
              <a:t/>
            </a:r>
            <a:br>
              <a:rPr lang="en-US" sz="2400" b="1" dirty="0" smtClean="0"/>
            </a:br>
            <a:r>
              <a:rPr lang="en-US" sz="2400" b="1" dirty="0" err="1" smtClean="0"/>
              <a:t>Actin</a:t>
            </a:r>
            <a:r>
              <a:rPr lang="en-US" sz="2400" b="1" dirty="0" smtClean="0"/>
              <a:t> monomers </a:t>
            </a:r>
            <a:r>
              <a:rPr lang="en-US" sz="2400" b="1" dirty="0" err="1" smtClean="0"/>
              <a:t>polymerise</a:t>
            </a:r>
            <a:r>
              <a:rPr lang="en-US" sz="2400" b="1" dirty="0" smtClean="0"/>
              <a:t> to form </a:t>
            </a:r>
            <a:r>
              <a:rPr lang="en-US" sz="2400" b="1" dirty="0" err="1" smtClean="0"/>
              <a:t>actin</a:t>
            </a:r>
            <a:r>
              <a:rPr lang="en-US" sz="2400" b="1" dirty="0" smtClean="0"/>
              <a:t> filament</a:t>
            </a:r>
            <a:br>
              <a:rPr lang="en-US" sz="2400" b="1" dirty="0" smtClean="0"/>
            </a:br>
            <a:r>
              <a:rPr lang="en-US" sz="2400" b="1" dirty="0"/>
              <a:t/>
            </a:r>
            <a:br>
              <a:rPr lang="en-US" sz="2400" b="1" dirty="0"/>
            </a:br>
            <a:r>
              <a:rPr lang="en-US" sz="2400" b="1" dirty="0" smtClean="0"/>
              <a:t>(positive end elongates 5-10 times faster than –</a:t>
            </a:r>
            <a:r>
              <a:rPr lang="en-US" sz="2400" b="1" dirty="0" err="1" smtClean="0"/>
              <a:t>ve</a:t>
            </a:r>
            <a:r>
              <a:rPr lang="en-US" sz="2400" b="1" dirty="0" smtClean="0"/>
              <a:t> end)</a:t>
            </a:r>
            <a:endParaRPr lang="en-US" sz="24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357158" y="2786058"/>
            <a:ext cx="8215370" cy="2643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8229600" cy="1857388"/>
          </a:xfrm>
        </p:spPr>
        <p:txBody>
          <a:bodyPr>
            <a:normAutofit fontScale="90000"/>
          </a:bodyPr>
          <a:lstStyle/>
          <a:p>
            <a:r>
              <a:rPr lang="en-US" sz="3100" b="1" dirty="0" smtClean="0"/>
              <a:t/>
            </a:r>
            <a:br>
              <a:rPr lang="en-US" sz="3100" b="1" dirty="0" smtClean="0"/>
            </a:br>
            <a:r>
              <a:rPr lang="en-US" sz="3100" b="1" dirty="0"/>
              <a:t/>
            </a:r>
            <a:br>
              <a:rPr lang="en-US" sz="3100" b="1" dirty="0"/>
            </a:br>
            <a:r>
              <a:rPr lang="en-US" sz="3100" b="1" dirty="0" smtClean="0"/>
              <a:t/>
            </a:r>
            <a:br>
              <a:rPr lang="en-US" sz="3100" b="1" dirty="0" smtClean="0"/>
            </a:br>
            <a:r>
              <a:rPr lang="en-US" sz="3100" b="1" dirty="0" err="1" smtClean="0"/>
              <a:t>Actin</a:t>
            </a:r>
            <a:r>
              <a:rPr lang="en-US" sz="3100" b="1" dirty="0" smtClean="0"/>
              <a:t> cytoskeleton</a:t>
            </a:r>
            <a:br>
              <a:rPr lang="en-US" sz="3100" b="1" dirty="0" smtClean="0"/>
            </a:br>
            <a:r>
              <a:rPr lang="en-US" sz="3100" b="1" dirty="0" smtClean="0"/>
              <a:t>a) </a:t>
            </a:r>
            <a:r>
              <a:rPr lang="en-US" sz="3100" dirty="0" smtClean="0"/>
              <a:t>G-</a:t>
            </a:r>
            <a:r>
              <a:rPr lang="en-US" sz="3100" dirty="0" err="1" smtClean="0"/>
              <a:t>actin</a:t>
            </a:r>
            <a:r>
              <a:rPr lang="en-US" sz="3100" dirty="0" smtClean="0"/>
              <a:t>         b)F-</a:t>
            </a:r>
            <a:r>
              <a:rPr lang="en-US" sz="3100" dirty="0" err="1" smtClean="0"/>
              <a:t>actin</a:t>
            </a:r>
            <a:r>
              <a:rPr lang="en-US" sz="3100" dirty="0"/>
              <a:t/>
            </a:r>
            <a:br>
              <a:rPr lang="en-US" sz="3100" dirty="0"/>
            </a:br>
            <a:r>
              <a:rPr lang="en-US" sz="3100" i="1" dirty="0"/>
              <a:t>Mg</a:t>
            </a:r>
            <a:r>
              <a:rPr lang="en-US" sz="3100" i="1" dirty="0" smtClean="0"/>
              <a:t>++</a:t>
            </a:r>
            <a:r>
              <a:rPr lang="en-US" b="1" dirty="0" smtClean="0"/>
              <a:t>-</a:t>
            </a:r>
            <a:r>
              <a:rPr lang="en-US" b="1" dirty="0"/>
              <a:t/>
            </a:r>
            <a:br>
              <a:rPr lang="en-US" b="1" dirty="0"/>
            </a:br>
            <a:r>
              <a:rPr lang="en-US" b="1" dirty="0"/>
              <a:t>+</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42910" y="1785926"/>
            <a:ext cx="7655357" cy="46434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b="1" dirty="0" smtClean="0">
                <a:solidFill>
                  <a:srgbClr val="FF0000"/>
                </a:solidFill>
              </a:rPr>
              <a:t>Functions of Microfilaments</a:t>
            </a:r>
            <a:endParaRPr lang="en-US" b="1" dirty="0">
              <a:solidFill>
                <a:srgbClr val="FF0000"/>
              </a:solidFill>
            </a:endParaRPr>
          </a:p>
        </p:txBody>
      </p:sp>
      <p:sp>
        <p:nvSpPr>
          <p:cNvPr id="3" name="Content Placeholder 2"/>
          <p:cNvSpPr>
            <a:spLocks noGrp="1"/>
          </p:cNvSpPr>
          <p:nvPr>
            <p:ph idx="1"/>
          </p:nvPr>
        </p:nvSpPr>
        <p:spPr>
          <a:xfrm>
            <a:off x="457200" y="1000108"/>
            <a:ext cx="8229600" cy="5126055"/>
          </a:xfrm>
        </p:spPr>
        <p:txBody>
          <a:bodyPr>
            <a:normAutofit/>
          </a:bodyPr>
          <a:lstStyle/>
          <a:p>
            <a:pPr marL="514350" indent="-514350">
              <a:buFont typeface="+mj-lt"/>
              <a:buAutoNum type="arabicPeriod"/>
            </a:pPr>
            <a:r>
              <a:rPr lang="en-US" dirty="0" smtClean="0"/>
              <a:t>Responsible for </a:t>
            </a:r>
            <a:r>
              <a:rPr lang="en-US" dirty="0" smtClean="0">
                <a:solidFill>
                  <a:srgbClr val="FF0000"/>
                </a:solidFill>
              </a:rPr>
              <a:t>muscle contraction </a:t>
            </a:r>
            <a:r>
              <a:rPr lang="en-US" dirty="0" smtClean="0"/>
              <a:t>due to high concentration</a:t>
            </a:r>
          </a:p>
          <a:p>
            <a:pPr marL="514350" indent="-514350">
              <a:buFont typeface="+mj-lt"/>
              <a:buAutoNum type="arabicPeriod"/>
            </a:pPr>
            <a:r>
              <a:rPr lang="en-US" dirty="0" smtClean="0"/>
              <a:t>Cell movement</a:t>
            </a:r>
          </a:p>
          <a:p>
            <a:pPr marL="514350" indent="-514350">
              <a:buFont typeface="+mj-lt"/>
              <a:buAutoNum type="arabicPeriod"/>
            </a:pPr>
            <a:r>
              <a:rPr lang="en-US" dirty="0" smtClean="0"/>
              <a:t>Tubular gland formation</a:t>
            </a:r>
          </a:p>
          <a:p>
            <a:pPr marL="514350" indent="-514350">
              <a:buFont typeface="+mj-lt"/>
              <a:buAutoNum type="arabicPeriod"/>
            </a:pPr>
            <a:r>
              <a:rPr lang="en-US" dirty="0" smtClean="0">
                <a:solidFill>
                  <a:srgbClr val="FF0000"/>
                </a:solidFill>
              </a:rPr>
              <a:t>Gastrulation</a:t>
            </a:r>
            <a:r>
              <a:rPr lang="en-US" dirty="0" smtClean="0"/>
              <a:t>: cell migration during embryonic development</a:t>
            </a:r>
          </a:p>
          <a:p>
            <a:pPr marL="514350" indent="-514350">
              <a:buFont typeface="+mj-lt"/>
              <a:buAutoNum type="arabicPeriod"/>
            </a:pPr>
            <a:r>
              <a:rPr lang="en-US" dirty="0" smtClean="0">
                <a:solidFill>
                  <a:srgbClr val="FF0000"/>
                </a:solidFill>
              </a:rPr>
              <a:t>Cell division</a:t>
            </a:r>
            <a:r>
              <a:rPr lang="en-US" dirty="0" smtClean="0"/>
              <a:t>: cleavage furrow formation</a:t>
            </a:r>
          </a:p>
          <a:p>
            <a:pPr marL="514350" indent="-514350">
              <a:buFont typeface="+mj-lt"/>
              <a:buAutoNum type="arabicPeriod"/>
            </a:pPr>
            <a:r>
              <a:rPr lang="en-US" dirty="0" smtClean="0"/>
              <a:t>Involved in </a:t>
            </a:r>
            <a:r>
              <a:rPr lang="en-US" dirty="0" err="1" smtClean="0">
                <a:solidFill>
                  <a:srgbClr val="FF0000"/>
                </a:solidFill>
              </a:rPr>
              <a:t>cytokinesis</a:t>
            </a:r>
            <a:endParaRPr lang="en-US" dirty="0" smtClean="0">
              <a:solidFill>
                <a:srgbClr val="FF0000"/>
              </a:solidFill>
            </a:endParaRPr>
          </a:p>
          <a:p>
            <a:pPr marL="514350" indent="-514350">
              <a:buFont typeface="+mj-lt"/>
              <a:buAutoNum type="arabicPeriod"/>
            </a:pPr>
            <a:r>
              <a:rPr lang="en-US" dirty="0" smtClean="0"/>
              <a:t>Responsible for nerve outgrowth</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57166"/>
            <a:ext cx="7931224" cy="6240186"/>
          </a:xfrm>
        </p:spPr>
        <p:txBody>
          <a:bodyPr>
            <a:normAutofit/>
          </a:bodyPr>
          <a:lstStyle/>
          <a:p>
            <a:endParaRPr lang="en-US" dirty="0" smtClean="0"/>
          </a:p>
          <a:p>
            <a:r>
              <a:rPr lang="en-US" dirty="0" smtClean="0"/>
              <a:t>OTHER FUNCTIONS:</a:t>
            </a:r>
            <a:endParaRPr lang="en-US" dirty="0"/>
          </a:p>
          <a:p>
            <a:pPr marL="514350" indent="-514350">
              <a:buFont typeface="+mj-lt"/>
              <a:buAutoNum type="arabicPeriod"/>
            </a:pPr>
            <a:r>
              <a:rPr lang="en-US" dirty="0" err="1" smtClean="0"/>
              <a:t>Actin</a:t>
            </a:r>
            <a:r>
              <a:rPr lang="en-US" dirty="0" smtClean="0"/>
              <a:t> </a:t>
            </a:r>
            <a:r>
              <a:rPr lang="en-US" dirty="0"/>
              <a:t>filaments are concentrated </a:t>
            </a:r>
            <a:r>
              <a:rPr lang="en-US" dirty="0">
                <a:solidFill>
                  <a:srgbClr val="FF0000"/>
                </a:solidFill>
              </a:rPr>
              <a:t>beneath the </a:t>
            </a:r>
            <a:r>
              <a:rPr lang="en-US" dirty="0" smtClean="0">
                <a:solidFill>
                  <a:srgbClr val="FF0000"/>
                </a:solidFill>
              </a:rPr>
              <a:t>plasma </a:t>
            </a:r>
            <a:r>
              <a:rPr lang="en-US" dirty="0" smtClean="0"/>
              <a:t>membrane </a:t>
            </a:r>
            <a:r>
              <a:rPr lang="en-US" dirty="0"/>
              <a:t>(cell cortex) and give </a:t>
            </a:r>
            <a:r>
              <a:rPr lang="en-US" dirty="0" smtClean="0"/>
              <a:t>support to the </a:t>
            </a:r>
            <a:r>
              <a:rPr lang="en-US" dirty="0"/>
              <a:t>cell</a:t>
            </a:r>
          </a:p>
          <a:p>
            <a:pPr marL="514350" indent="-514350">
              <a:buFont typeface="+mj-lt"/>
              <a:buAutoNum type="arabicPeriod"/>
            </a:pPr>
            <a:r>
              <a:rPr lang="en-US" dirty="0" smtClean="0">
                <a:solidFill>
                  <a:srgbClr val="FF0000"/>
                </a:solidFill>
              </a:rPr>
              <a:t>mechanical </a:t>
            </a:r>
            <a:r>
              <a:rPr lang="en-US" dirty="0">
                <a:solidFill>
                  <a:srgbClr val="FF0000"/>
                </a:solidFill>
              </a:rPr>
              <a:t>strength</a:t>
            </a:r>
            <a:r>
              <a:rPr lang="en-US" dirty="0"/>
              <a:t>.</a:t>
            </a:r>
          </a:p>
          <a:p>
            <a:pPr marL="514350" indent="-514350">
              <a:buFont typeface="+mj-lt"/>
              <a:buAutoNum type="arabicPeriod"/>
            </a:pPr>
            <a:r>
              <a:rPr lang="en-US" dirty="0"/>
              <a:t>Assembly of </a:t>
            </a:r>
            <a:r>
              <a:rPr lang="en-US" dirty="0" err="1"/>
              <a:t>actin</a:t>
            </a:r>
            <a:r>
              <a:rPr lang="en-US" dirty="0"/>
              <a:t> filaments can determine cell </a:t>
            </a:r>
            <a:r>
              <a:rPr lang="en-US" dirty="0" smtClean="0"/>
              <a:t>shape and </a:t>
            </a:r>
            <a:r>
              <a:rPr lang="en-US" dirty="0"/>
              <a:t>cause cell movement.</a:t>
            </a:r>
          </a:p>
          <a:p>
            <a:pPr marL="514350" indent="-514350">
              <a:buFont typeface="+mj-lt"/>
              <a:buAutoNum type="arabicPeriod"/>
            </a:pPr>
            <a:r>
              <a:rPr lang="en-US" dirty="0"/>
              <a:t>Association of </a:t>
            </a:r>
            <a:r>
              <a:rPr lang="en-US" dirty="0" err="1"/>
              <a:t>actin</a:t>
            </a:r>
            <a:r>
              <a:rPr lang="en-US" dirty="0"/>
              <a:t> filaments with myosin can form</a:t>
            </a:r>
          </a:p>
          <a:p>
            <a:pPr marL="514350" indent="-514350">
              <a:buFont typeface="+mj-lt"/>
              <a:buAutoNum type="arabicPeriod"/>
            </a:pPr>
            <a:r>
              <a:rPr lang="en-US" dirty="0">
                <a:solidFill>
                  <a:srgbClr val="FF0000"/>
                </a:solidFill>
              </a:rPr>
              <a:t>contractile structures.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b="1" dirty="0" smtClean="0">
                <a:solidFill>
                  <a:srgbClr val="FF0000"/>
                </a:solidFill>
              </a:rPr>
              <a:t>INTERMEDIATE</a:t>
            </a:r>
            <a:r>
              <a:rPr lang="en-US" dirty="0" smtClean="0"/>
              <a:t> </a:t>
            </a:r>
            <a:r>
              <a:rPr lang="en-US" b="1" dirty="0" smtClean="0">
                <a:solidFill>
                  <a:srgbClr val="FF0000"/>
                </a:solidFill>
              </a:rPr>
              <a:t>FILAMENTS</a:t>
            </a:r>
            <a:endParaRPr lang="en-US" b="1" dirty="0">
              <a:solidFill>
                <a:srgbClr val="FF0000"/>
              </a:solidFill>
            </a:endParaRPr>
          </a:p>
        </p:txBody>
      </p:sp>
      <p:sp>
        <p:nvSpPr>
          <p:cNvPr id="3" name="Content Placeholder 2"/>
          <p:cNvSpPr>
            <a:spLocks noGrp="1"/>
          </p:cNvSpPr>
          <p:nvPr>
            <p:ph idx="1"/>
          </p:nvPr>
        </p:nvSpPr>
        <p:spPr>
          <a:xfrm>
            <a:off x="457200" y="1142984"/>
            <a:ext cx="8229600" cy="5357850"/>
          </a:xfrm>
        </p:spPr>
        <p:txBody>
          <a:bodyPr>
            <a:normAutofit fontScale="92500" lnSpcReduction="10000"/>
          </a:bodyPr>
          <a:lstStyle/>
          <a:p>
            <a:r>
              <a:rPr lang="en-US" sz="2800" dirty="0" smtClean="0"/>
              <a:t>Intermediate size about </a:t>
            </a:r>
            <a:r>
              <a:rPr lang="en-US" sz="2800" dirty="0" smtClean="0">
                <a:solidFill>
                  <a:srgbClr val="FF0000"/>
                </a:solidFill>
              </a:rPr>
              <a:t>10 nm </a:t>
            </a:r>
          </a:p>
          <a:p>
            <a:r>
              <a:rPr lang="en-US" sz="2800" dirty="0" smtClean="0"/>
              <a:t>(actin-7 nm &amp; microtubule 25nm)</a:t>
            </a:r>
          </a:p>
          <a:p>
            <a:endParaRPr lang="en-US" sz="2800" dirty="0" smtClean="0"/>
          </a:p>
          <a:p>
            <a:r>
              <a:rPr lang="en-US" sz="2800" dirty="0" smtClean="0">
                <a:solidFill>
                  <a:srgbClr val="FF0000"/>
                </a:solidFill>
              </a:rPr>
              <a:t>Tubular in str</a:t>
            </a:r>
            <a:r>
              <a:rPr lang="en-US" sz="2800" dirty="0">
                <a:solidFill>
                  <a:srgbClr val="FF0000"/>
                </a:solidFill>
              </a:rPr>
              <a:t>.</a:t>
            </a:r>
            <a:r>
              <a:rPr lang="en-US" sz="2800" dirty="0" smtClean="0">
                <a:solidFill>
                  <a:srgbClr val="FF0000"/>
                </a:solidFill>
              </a:rPr>
              <a:t> </a:t>
            </a:r>
            <a:r>
              <a:rPr lang="en-US" sz="2800" dirty="0" smtClean="0"/>
              <a:t>Made up of </a:t>
            </a:r>
            <a:r>
              <a:rPr lang="en-US" sz="2800" dirty="0" smtClean="0">
                <a:solidFill>
                  <a:srgbClr val="FF0000"/>
                </a:solidFill>
              </a:rPr>
              <a:t>4-5 protofilaments </a:t>
            </a:r>
            <a:r>
              <a:rPr lang="en-US" sz="2800" dirty="0" smtClean="0"/>
              <a:t>arranged in parallel fashion</a:t>
            </a:r>
          </a:p>
          <a:p>
            <a:endParaRPr lang="en-US" sz="2800" dirty="0" smtClean="0"/>
          </a:p>
          <a:p>
            <a:r>
              <a:rPr lang="en-US" sz="2800" dirty="0" smtClean="0">
                <a:solidFill>
                  <a:srgbClr val="7030A0"/>
                </a:solidFill>
              </a:rPr>
              <a:t>Not directly involved in cell movements</a:t>
            </a:r>
          </a:p>
          <a:p>
            <a:endParaRPr lang="en-US" sz="2800" dirty="0" smtClean="0"/>
          </a:p>
          <a:p>
            <a:r>
              <a:rPr lang="en-US" sz="2800" dirty="0" smtClean="0"/>
              <a:t>Plays role by </a:t>
            </a:r>
            <a:r>
              <a:rPr lang="en-US" sz="2800" dirty="0" smtClean="0">
                <a:solidFill>
                  <a:srgbClr val="002060"/>
                </a:solidFill>
              </a:rPr>
              <a:t>providing mechanical support </a:t>
            </a:r>
            <a:r>
              <a:rPr lang="en-US" sz="2800" dirty="0" smtClean="0"/>
              <a:t>to cells and tissues</a:t>
            </a:r>
          </a:p>
          <a:p>
            <a:endParaRPr lang="en-US" sz="2800" dirty="0" smtClean="0"/>
          </a:p>
          <a:p>
            <a:r>
              <a:rPr lang="en-US" sz="2800" dirty="0" smtClean="0"/>
              <a:t>Contractile units in the cell</a:t>
            </a:r>
          </a:p>
          <a:p>
            <a:endParaRPr lang="en-US" sz="28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a:bodyPr>
          <a:lstStyle/>
          <a:p>
            <a:r>
              <a:rPr lang="en-US" dirty="0" err="1" smtClean="0">
                <a:solidFill>
                  <a:srgbClr val="FF0000"/>
                </a:solidFill>
              </a:rPr>
              <a:t>Actin</a:t>
            </a:r>
            <a:r>
              <a:rPr lang="en-US" dirty="0" smtClean="0">
                <a:solidFill>
                  <a:srgbClr val="FF0000"/>
                </a:solidFill>
              </a:rPr>
              <a:t> filaments &amp; microtubules are </a:t>
            </a:r>
            <a:r>
              <a:rPr lang="en-US" dirty="0" err="1" smtClean="0">
                <a:solidFill>
                  <a:srgbClr val="FF0000"/>
                </a:solidFill>
              </a:rPr>
              <a:t>poloymers</a:t>
            </a:r>
            <a:r>
              <a:rPr lang="en-US" dirty="0" smtClean="0">
                <a:solidFill>
                  <a:srgbClr val="FF0000"/>
                </a:solidFill>
              </a:rPr>
              <a:t> of single type of protein(</a:t>
            </a:r>
            <a:r>
              <a:rPr lang="en-US" dirty="0" err="1" smtClean="0">
                <a:solidFill>
                  <a:srgbClr val="FF0000"/>
                </a:solidFill>
              </a:rPr>
              <a:t>actin</a:t>
            </a:r>
            <a:r>
              <a:rPr lang="en-US" dirty="0" smtClean="0">
                <a:solidFill>
                  <a:srgbClr val="FF0000"/>
                </a:solidFill>
              </a:rPr>
              <a:t> &amp; </a:t>
            </a:r>
            <a:r>
              <a:rPr lang="en-US" dirty="0" err="1" smtClean="0">
                <a:solidFill>
                  <a:srgbClr val="FF0000"/>
                </a:solidFill>
              </a:rPr>
              <a:t>tubulin</a:t>
            </a:r>
            <a:r>
              <a:rPr lang="en-US" dirty="0" smtClean="0">
                <a:solidFill>
                  <a:srgbClr val="FF0000"/>
                </a:solidFill>
              </a:rPr>
              <a:t>)</a:t>
            </a:r>
          </a:p>
          <a:p>
            <a:endParaRPr lang="en-US" dirty="0" smtClean="0"/>
          </a:p>
          <a:p>
            <a:r>
              <a:rPr lang="en-US" dirty="0" smtClean="0">
                <a:solidFill>
                  <a:srgbClr val="7030A0"/>
                </a:solidFill>
              </a:rPr>
              <a:t>Intermediate f. composed of variety of proteins and are expressed in different types of cells</a:t>
            </a:r>
          </a:p>
          <a:p>
            <a:endParaRPr lang="en-US" dirty="0" smtClean="0"/>
          </a:p>
          <a:p>
            <a:r>
              <a:rPr lang="en-US" dirty="0" smtClean="0">
                <a:solidFill>
                  <a:srgbClr val="FF0000"/>
                </a:solidFill>
              </a:rPr>
              <a:t>More than 50 diff. types intermediate filaments proteins identified</a:t>
            </a:r>
          </a:p>
          <a:p>
            <a:endParaRPr lang="en-US" dirty="0" smtClean="0"/>
          </a:p>
          <a:p>
            <a:r>
              <a:rPr lang="en-US" dirty="0" smtClean="0"/>
              <a:t>Based on similarities between their A. Acid sequences  classified in to 6 groups.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79511" y="188639"/>
          <a:ext cx="8784977" cy="5977638"/>
        </p:xfrm>
        <a:graphic>
          <a:graphicData uri="http://schemas.openxmlformats.org/drawingml/2006/table">
            <a:tbl>
              <a:tblPr firstRow="1" bandRow="1">
                <a:tableStyleId>{93296810-A885-4BE3-A3E7-6D5BEEA58F35}</a:tableStyleId>
              </a:tblPr>
              <a:tblGrid>
                <a:gridCol w="923121"/>
                <a:gridCol w="3430903"/>
                <a:gridCol w="1184673"/>
                <a:gridCol w="3246280"/>
              </a:tblGrid>
              <a:tr h="525717">
                <a:tc>
                  <a:txBody>
                    <a:bodyPr/>
                    <a:lstStyle/>
                    <a:p>
                      <a:pPr>
                        <a:lnSpc>
                          <a:spcPct val="115000"/>
                        </a:lnSpc>
                        <a:spcAft>
                          <a:spcPts val="0"/>
                        </a:spcAft>
                      </a:pPr>
                      <a:r>
                        <a:rPr lang="en-US" sz="2000" dirty="0"/>
                        <a:t>TYPE</a:t>
                      </a:r>
                      <a:endParaRPr lang="en-US" sz="2000" dirty="0">
                        <a:latin typeface="Calibri"/>
                        <a:ea typeface="Calibri"/>
                        <a:cs typeface="Mangal"/>
                      </a:endParaRPr>
                    </a:p>
                  </a:txBody>
                  <a:tcPr marL="68580" marR="68580" marT="0" marB="0"/>
                </a:tc>
                <a:tc>
                  <a:txBody>
                    <a:bodyPr/>
                    <a:lstStyle/>
                    <a:p>
                      <a:pPr>
                        <a:lnSpc>
                          <a:spcPct val="115000"/>
                        </a:lnSpc>
                        <a:spcAft>
                          <a:spcPts val="0"/>
                        </a:spcAft>
                      </a:pPr>
                      <a:r>
                        <a:rPr lang="en-US" sz="2000" dirty="0"/>
                        <a:t>PROTEIN FILAMENT</a:t>
                      </a:r>
                      <a:endParaRPr lang="en-US" sz="2000" dirty="0">
                        <a:latin typeface="Calibri"/>
                        <a:ea typeface="Calibri"/>
                        <a:cs typeface="Mangal"/>
                      </a:endParaRPr>
                    </a:p>
                  </a:txBody>
                  <a:tcPr marL="68580" marR="68580" marT="0" marB="0"/>
                </a:tc>
                <a:tc>
                  <a:txBody>
                    <a:bodyPr/>
                    <a:lstStyle/>
                    <a:p>
                      <a:pPr>
                        <a:lnSpc>
                          <a:spcPct val="115000"/>
                        </a:lnSpc>
                        <a:spcAft>
                          <a:spcPts val="0"/>
                        </a:spcAft>
                      </a:pPr>
                      <a:r>
                        <a:rPr lang="en-US" sz="2000" dirty="0" smtClean="0"/>
                        <a:t>SIZE(</a:t>
                      </a:r>
                      <a:r>
                        <a:rPr lang="en-US" sz="2000" dirty="0" err="1" smtClean="0"/>
                        <a:t>Kd</a:t>
                      </a:r>
                      <a:r>
                        <a:rPr lang="en-US" sz="2000" dirty="0" smtClean="0"/>
                        <a:t>.)</a:t>
                      </a:r>
                      <a:endParaRPr lang="en-US" sz="2000" dirty="0">
                        <a:latin typeface="Calibri"/>
                        <a:ea typeface="Calibri"/>
                        <a:cs typeface="Mangal"/>
                      </a:endParaRPr>
                    </a:p>
                  </a:txBody>
                  <a:tcPr marL="68580" marR="68580" marT="0" marB="0"/>
                </a:tc>
                <a:tc>
                  <a:txBody>
                    <a:bodyPr/>
                    <a:lstStyle/>
                    <a:p>
                      <a:pPr>
                        <a:lnSpc>
                          <a:spcPct val="115000"/>
                        </a:lnSpc>
                        <a:spcAft>
                          <a:spcPts val="0"/>
                        </a:spcAft>
                      </a:pPr>
                      <a:r>
                        <a:rPr lang="en-US" sz="2000" dirty="0"/>
                        <a:t>SITE OF EXPRESSION</a:t>
                      </a:r>
                      <a:endParaRPr lang="en-US" sz="2000" dirty="0">
                        <a:latin typeface="Calibri"/>
                        <a:ea typeface="Calibri"/>
                        <a:cs typeface="Mangal"/>
                      </a:endParaRPr>
                    </a:p>
                  </a:txBody>
                  <a:tcPr marL="68580" marR="68580" marT="0" marB="0"/>
                </a:tc>
              </a:tr>
              <a:tr h="500066">
                <a:tc>
                  <a:txBody>
                    <a:bodyPr/>
                    <a:lstStyle/>
                    <a:p>
                      <a:pPr algn="ctr">
                        <a:lnSpc>
                          <a:spcPct val="115000"/>
                        </a:lnSpc>
                        <a:spcAft>
                          <a:spcPts val="0"/>
                        </a:spcAft>
                      </a:pPr>
                      <a:r>
                        <a:rPr lang="en-US" sz="1600" dirty="0">
                          <a:solidFill>
                            <a:srgbClr val="FF0000"/>
                          </a:solidFill>
                        </a:rPr>
                        <a:t>I</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i="1" dirty="0"/>
                        <a:t>Acidic keratins (15 proteins)</a:t>
                      </a:r>
                      <a:endParaRPr lang="en-US" sz="1600" b="1" i="1" dirty="0">
                        <a:latin typeface="Calibri"/>
                        <a:ea typeface="Calibri"/>
                        <a:cs typeface="Mangal"/>
                      </a:endParaRPr>
                    </a:p>
                  </a:txBody>
                  <a:tcPr marL="68580" marR="68580" marT="0" marB="0"/>
                </a:tc>
                <a:tc>
                  <a:txBody>
                    <a:bodyPr/>
                    <a:lstStyle/>
                    <a:p>
                      <a:pPr algn="ctr">
                        <a:lnSpc>
                          <a:spcPct val="115000"/>
                        </a:lnSpc>
                        <a:spcAft>
                          <a:spcPts val="0"/>
                        </a:spcAft>
                      </a:pPr>
                      <a:r>
                        <a:rPr lang="en-US" sz="1600" b="1" i="1" dirty="0"/>
                        <a:t>40-60</a:t>
                      </a:r>
                      <a:endParaRPr lang="en-US" sz="1600" b="1" i="1" dirty="0">
                        <a:latin typeface="Calibri"/>
                        <a:ea typeface="Calibri"/>
                        <a:cs typeface="Mangal"/>
                      </a:endParaRPr>
                    </a:p>
                  </a:txBody>
                  <a:tcPr marL="68580" marR="68580" marT="0" marB="0"/>
                </a:tc>
                <a:tc>
                  <a:txBody>
                    <a:bodyPr/>
                    <a:lstStyle/>
                    <a:p>
                      <a:pPr>
                        <a:lnSpc>
                          <a:spcPct val="115000"/>
                        </a:lnSpc>
                        <a:spcAft>
                          <a:spcPts val="0"/>
                        </a:spcAft>
                      </a:pPr>
                      <a:r>
                        <a:rPr lang="en-US" sz="1600" b="1" i="1" dirty="0"/>
                        <a:t>Epithelial cells</a:t>
                      </a:r>
                      <a:endParaRPr lang="en-US" sz="1600" b="1" i="1" dirty="0">
                        <a:latin typeface="Calibri"/>
                        <a:ea typeface="Calibri"/>
                        <a:cs typeface="Mangal"/>
                      </a:endParaRPr>
                    </a:p>
                  </a:txBody>
                  <a:tcPr marL="68580" marR="68580" marT="0" marB="0"/>
                </a:tc>
              </a:tr>
              <a:tr h="582571">
                <a:tc>
                  <a:txBody>
                    <a:bodyPr/>
                    <a:lstStyle/>
                    <a:p>
                      <a:pPr algn="ctr">
                        <a:lnSpc>
                          <a:spcPct val="115000"/>
                        </a:lnSpc>
                        <a:spcAft>
                          <a:spcPts val="0"/>
                        </a:spcAft>
                      </a:pPr>
                      <a:r>
                        <a:rPr lang="en-US" sz="1600" dirty="0">
                          <a:solidFill>
                            <a:srgbClr val="FF0000"/>
                          </a:solidFill>
                        </a:rPr>
                        <a:t>II</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smtClean="0"/>
                        <a:t>NEUTRAL/BASIC </a:t>
                      </a:r>
                      <a:r>
                        <a:rPr lang="en-US" sz="1600" b="1" dirty="0"/>
                        <a:t>KERATINS</a:t>
                      </a:r>
                    </a:p>
                    <a:p>
                      <a:pPr>
                        <a:lnSpc>
                          <a:spcPct val="115000"/>
                        </a:lnSpc>
                        <a:spcAft>
                          <a:spcPts val="0"/>
                        </a:spcAft>
                      </a:pPr>
                      <a:r>
                        <a:rPr lang="en-US" sz="1600" b="1" dirty="0"/>
                        <a:t>(Hard and soft)</a:t>
                      </a:r>
                      <a:endParaRPr lang="en-US" sz="1600" b="1" dirty="0">
                        <a:latin typeface="Calibri"/>
                        <a:ea typeface="Calibri"/>
                        <a:cs typeface="Mangal"/>
                      </a:endParaRPr>
                    </a:p>
                  </a:txBody>
                  <a:tcPr marL="68580" marR="68580" marT="0" marB="0"/>
                </a:tc>
                <a:tc>
                  <a:txBody>
                    <a:bodyPr/>
                    <a:lstStyle/>
                    <a:p>
                      <a:pPr algn="ctr">
                        <a:lnSpc>
                          <a:spcPct val="115000"/>
                        </a:lnSpc>
                        <a:spcAft>
                          <a:spcPts val="0"/>
                        </a:spcAft>
                      </a:pPr>
                      <a:r>
                        <a:rPr lang="en-US" sz="1600" b="1" dirty="0"/>
                        <a:t>50-70</a:t>
                      </a:r>
                      <a:endParaRPr lang="en-US" sz="1600" b="1" dirty="0">
                        <a:latin typeface="Calibri"/>
                        <a:ea typeface="Calibri"/>
                        <a:cs typeface="Mangal"/>
                      </a:endParaRPr>
                    </a:p>
                  </a:txBody>
                  <a:tcPr marL="68580" marR="68580" marT="0" marB="0"/>
                </a:tc>
                <a:tc>
                  <a:txBody>
                    <a:bodyPr/>
                    <a:lstStyle/>
                    <a:p>
                      <a:pPr>
                        <a:lnSpc>
                          <a:spcPct val="115000"/>
                        </a:lnSpc>
                        <a:spcAft>
                          <a:spcPts val="0"/>
                        </a:spcAft>
                      </a:pPr>
                      <a:r>
                        <a:rPr lang="en-US" sz="1600" b="1" dirty="0"/>
                        <a:t>Epithelial cells</a:t>
                      </a:r>
                      <a:endParaRPr lang="en-US" sz="1600" b="1" dirty="0">
                        <a:latin typeface="Calibri"/>
                        <a:ea typeface="Calibri"/>
                        <a:cs typeface="Mangal"/>
                      </a:endParaRPr>
                    </a:p>
                  </a:txBody>
                  <a:tcPr marL="68580" marR="68580" marT="0" marB="0"/>
                </a:tc>
              </a:tr>
              <a:tr h="2038999">
                <a:tc>
                  <a:txBody>
                    <a:bodyPr/>
                    <a:lstStyle/>
                    <a:p>
                      <a:pPr algn="ctr">
                        <a:lnSpc>
                          <a:spcPct val="115000"/>
                        </a:lnSpc>
                        <a:spcAft>
                          <a:spcPts val="0"/>
                        </a:spcAft>
                      </a:pPr>
                      <a:r>
                        <a:rPr lang="en-US" sz="1600" dirty="0">
                          <a:solidFill>
                            <a:srgbClr val="FF0000"/>
                          </a:solidFill>
                        </a:rPr>
                        <a:t>III</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dirty="0">
                          <a:solidFill>
                            <a:srgbClr val="FF0000"/>
                          </a:solidFill>
                        </a:rPr>
                        <a:t>VIMENTIN</a:t>
                      </a:r>
                    </a:p>
                    <a:p>
                      <a:pPr>
                        <a:lnSpc>
                          <a:spcPct val="115000"/>
                        </a:lnSpc>
                        <a:spcAft>
                          <a:spcPts val="0"/>
                        </a:spcAft>
                      </a:pPr>
                      <a:r>
                        <a:rPr lang="en-US" sz="1600" b="1" dirty="0">
                          <a:solidFill>
                            <a:srgbClr val="FF0000"/>
                          </a:solidFill>
                        </a:rPr>
                        <a:t>Insoluble and bind to nu. Envelope &amp; polar body/ </a:t>
                      </a:r>
                      <a:r>
                        <a:rPr lang="en-US" sz="1600" b="1" dirty="0" err="1" smtClean="0">
                          <a:solidFill>
                            <a:srgbClr val="FF0000"/>
                          </a:solidFill>
                        </a:rPr>
                        <a:t>centrioles</a:t>
                      </a:r>
                      <a:endParaRPr lang="en-US" sz="1600" b="1" dirty="0">
                        <a:solidFill>
                          <a:srgbClr val="FF0000"/>
                        </a:solidFill>
                      </a:endParaRPr>
                    </a:p>
                    <a:p>
                      <a:pPr marL="342900" lvl="0" indent="-342900">
                        <a:lnSpc>
                          <a:spcPct val="115000"/>
                        </a:lnSpc>
                        <a:spcAft>
                          <a:spcPts val="0"/>
                        </a:spcAft>
                        <a:buFont typeface="+mj-lt"/>
                        <a:buAutoNum type="romanLcParenR"/>
                      </a:pPr>
                      <a:r>
                        <a:rPr lang="en-US" sz="1600" b="1" dirty="0">
                          <a:solidFill>
                            <a:schemeClr val="tx1"/>
                          </a:solidFill>
                        </a:rPr>
                        <a:t>DESMIN</a:t>
                      </a:r>
                    </a:p>
                    <a:p>
                      <a:pPr marL="342900" lvl="0" indent="-342900">
                        <a:lnSpc>
                          <a:spcPct val="115000"/>
                        </a:lnSpc>
                        <a:spcAft>
                          <a:spcPts val="0"/>
                        </a:spcAft>
                        <a:buFont typeface="+mj-lt"/>
                        <a:buAutoNum type="romanLcParenR"/>
                      </a:pPr>
                      <a:r>
                        <a:rPr lang="en-US" sz="1600" b="1" dirty="0">
                          <a:solidFill>
                            <a:srgbClr val="FF0000"/>
                          </a:solidFill>
                        </a:rPr>
                        <a:t>GLIAL FIBRILLAR ACIDIC </a:t>
                      </a:r>
                      <a:r>
                        <a:rPr lang="en-US" sz="1600" b="1" dirty="0" smtClean="0">
                          <a:solidFill>
                            <a:srgbClr val="FF0000"/>
                          </a:solidFill>
                        </a:rPr>
                        <a:t>PROTEIN</a:t>
                      </a:r>
                    </a:p>
                    <a:p>
                      <a:pPr marL="342900" lvl="0" indent="-342900">
                        <a:lnSpc>
                          <a:spcPct val="115000"/>
                        </a:lnSpc>
                        <a:spcAft>
                          <a:spcPts val="0"/>
                        </a:spcAft>
                        <a:buFont typeface="+mj-lt"/>
                        <a:buAutoNum type="romanLcParenR"/>
                      </a:pPr>
                      <a:endParaRPr lang="en-US" sz="1600" b="1" dirty="0">
                        <a:solidFill>
                          <a:srgbClr val="FF0000"/>
                        </a:solidFill>
                      </a:endParaRPr>
                    </a:p>
                    <a:p>
                      <a:pPr marL="342900" lvl="0" indent="-342900">
                        <a:lnSpc>
                          <a:spcPct val="115000"/>
                        </a:lnSpc>
                        <a:spcAft>
                          <a:spcPts val="0"/>
                        </a:spcAft>
                        <a:buFont typeface="+mj-lt"/>
                        <a:buAutoNum type="romanLcParenR"/>
                      </a:pPr>
                      <a:r>
                        <a:rPr lang="en-US" sz="1600" b="1" dirty="0">
                          <a:solidFill>
                            <a:srgbClr val="FF0000"/>
                          </a:solidFill>
                        </a:rPr>
                        <a:t>PERIPHERIN</a:t>
                      </a:r>
                      <a:endParaRPr lang="en-US" sz="1600" b="1" dirty="0">
                        <a:solidFill>
                          <a:srgbClr val="FF0000"/>
                        </a:solidFill>
                        <a:latin typeface="Calibri"/>
                        <a:ea typeface="Calibri"/>
                        <a:cs typeface="Mangal"/>
                      </a:endParaRPr>
                    </a:p>
                  </a:txBody>
                  <a:tcPr marL="68580" marR="68580" marT="0" marB="0"/>
                </a:tc>
                <a:tc>
                  <a:txBody>
                    <a:bodyPr/>
                    <a:lstStyle/>
                    <a:p>
                      <a:pPr algn="ctr">
                        <a:lnSpc>
                          <a:spcPct val="115000"/>
                        </a:lnSpc>
                        <a:spcAft>
                          <a:spcPts val="0"/>
                        </a:spcAft>
                      </a:pPr>
                      <a:r>
                        <a:rPr lang="en-US" sz="1600" b="1" dirty="0">
                          <a:solidFill>
                            <a:srgbClr val="FF0000"/>
                          </a:solidFill>
                        </a:rPr>
                        <a:t>54</a:t>
                      </a:r>
                    </a:p>
                    <a:p>
                      <a:pPr algn="ctr">
                        <a:lnSpc>
                          <a:spcPct val="115000"/>
                        </a:lnSpc>
                        <a:spcAft>
                          <a:spcPts val="0"/>
                        </a:spcAft>
                      </a:pPr>
                      <a:endParaRPr lang="en-US" sz="1600" b="1" dirty="0" smtClean="0">
                        <a:solidFill>
                          <a:srgbClr val="FF0000"/>
                        </a:solidFill>
                      </a:endParaRPr>
                    </a:p>
                    <a:p>
                      <a:pPr algn="ctr">
                        <a:lnSpc>
                          <a:spcPct val="115000"/>
                        </a:lnSpc>
                        <a:spcAft>
                          <a:spcPts val="0"/>
                        </a:spcAft>
                      </a:pPr>
                      <a:endParaRPr lang="en-US" sz="1600" b="1" dirty="0" smtClean="0">
                        <a:solidFill>
                          <a:srgbClr val="FF0000"/>
                        </a:solidFill>
                      </a:endParaRPr>
                    </a:p>
                    <a:p>
                      <a:pPr algn="ctr">
                        <a:lnSpc>
                          <a:spcPct val="115000"/>
                        </a:lnSpc>
                        <a:spcAft>
                          <a:spcPts val="0"/>
                        </a:spcAft>
                      </a:pPr>
                      <a:r>
                        <a:rPr lang="en-US" sz="1600" b="1" dirty="0" smtClean="0">
                          <a:solidFill>
                            <a:srgbClr val="FF0000"/>
                          </a:solidFill>
                        </a:rPr>
                        <a:t>53</a:t>
                      </a:r>
                      <a:endParaRPr lang="en-US" sz="1600" b="1" dirty="0">
                        <a:solidFill>
                          <a:srgbClr val="FF0000"/>
                        </a:solidFill>
                      </a:endParaRPr>
                    </a:p>
                    <a:p>
                      <a:pPr algn="ctr">
                        <a:lnSpc>
                          <a:spcPct val="115000"/>
                        </a:lnSpc>
                        <a:spcAft>
                          <a:spcPts val="0"/>
                        </a:spcAft>
                      </a:pPr>
                      <a:r>
                        <a:rPr lang="en-US" sz="1600" b="1" dirty="0" smtClean="0">
                          <a:solidFill>
                            <a:srgbClr val="FF0000"/>
                          </a:solidFill>
                        </a:rPr>
                        <a:t>51</a:t>
                      </a:r>
                    </a:p>
                    <a:p>
                      <a:pPr algn="ctr">
                        <a:lnSpc>
                          <a:spcPct val="115000"/>
                        </a:lnSpc>
                        <a:spcAft>
                          <a:spcPts val="0"/>
                        </a:spcAft>
                      </a:pPr>
                      <a:endParaRPr lang="en-US" sz="1600" b="1" dirty="0">
                        <a:solidFill>
                          <a:srgbClr val="FF0000"/>
                        </a:solidFill>
                      </a:endParaRPr>
                    </a:p>
                    <a:p>
                      <a:pPr algn="ctr">
                        <a:lnSpc>
                          <a:spcPct val="115000"/>
                        </a:lnSpc>
                        <a:spcAft>
                          <a:spcPts val="0"/>
                        </a:spcAft>
                      </a:pPr>
                      <a:r>
                        <a:rPr lang="en-US" sz="1600" b="1" dirty="0">
                          <a:solidFill>
                            <a:srgbClr val="FF0000"/>
                          </a:solidFill>
                        </a:rPr>
                        <a:t>57</a:t>
                      </a:r>
                      <a:endParaRPr lang="en-US" sz="1600" b="1"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dirty="0">
                          <a:solidFill>
                            <a:srgbClr val="FF0000"/>
                          </a:solidFill>
                        </a:rPr>
                        <a:t>Smooth muscle cells, </a:t>
                      </a:r>
                      <a:r>
                        <a:rPr lang="en-US" sz="1600" b="1" dirty="0" smtClean="0">
                          <a:solidFill>
                            <a:srgbClr val="FF0000"/>
                          </a:solidFill>
                        </a:rPr>
                        <a:t>fibroblasts ,</a:t>
                      </a:r>
                      <a:r>
                        <a:rPr lang="en-US" sz="1600" b="1" dirty="0">
                          <a:solidFill>
                            <a:srgbClr val="FF0000"/>
                          </a:solidFill>
                        </a:rPr>
                        <a:t>WBCs</a:t>
                      </a:r>
                    </a:p>
                    <a:p>
                      <a:pPr>
                        <a:lnSpc>
                          <a:spcPct val="115000"/>
                        </a:lnSpc>
                        <a:spcAft>
                          <a:spcPts val="0"/>
                        </a:spcAft>
                      </a:pPr>
                      <a:r>
                        <a:rPr lang="en-US" sz="1600" b="1" dirty="0">
                          <a:solidFill>
                            <a:srgbClr val="FF0000"/>
                          </a:solidFill>
                        </a:rPr>
                        <a:t>&amp; other cell types</a:t>
                      </a:r>
                    </a:p>
                    <a:p>
                      <a:pPr>
                        <a:lnSpc>
                          <a:spcPct val="115000"/>
                        </a:lnSpc>
                        <a:spcAft>
                          <a:spcPts val="0"/>
                        </a:spcAft>
                      </a:pPr>
                      <a:r>
                        <a:rPr lang="en-US" sz="1600" b="1" dirty="0" smtClean="0">
                          <a:solidFill>
                            <a:schemeClr val="tx1"/>
                          </a:solidFill>
                        </a:rPr>
                        <a:t>Muscle </a:t>
                      </a:r>
                      <a:r>
                        <a:rPr lang="en-US" sz="1600" b="1" dirty="0">
                          <a:solidFill>
                            <a:schemeClr val="tx1"/>
                          </a:solidFill>
                        </a:rPr>
                        <a:t>cells</a:t>
                      </a:r>
                    </a:p>
                    <a:p>
                      <a:pPr>
                        <a:lnSpc>
                          <a:spcPct val="115000"/>
                        </a:lnSpc>
                        <a:spcAft>
                          <a:spcPts val="0"/>
                        </a:spcAft>
                      </a:pPr>
                      <a:r>
                        <a:rPr lang="en-US" sz="1600" b="1" dirty="0">
                          <a:solidFill>
                            <a:srgbClr val="FF0000"/>
                          </a:solidFill>
                        </a:rPr>
                        <a:t>Glial cells ( support and nutrition to nerve cells)</a:t>
                      </a:r>
                    </a:p>
                    <a:p>
                      <a:pPr>
                        <a:lnSpc>
                          <a:spcPct val="115000"/>
                        </a:lnSpc>
                        <a:spcAft>
                          <a:spcPts val="0"/>
                        </a:spcAft>
                      </a:pPr>
                      <a:r>
                        <a:rPr lang="en-US" sz="1600" b="1" dirty="0" smtClean="0">
                          <a:solidFill>
                            <a:srgbClr val="FF0000"/>
                          </a:solidFill>
                        </a:rPr>
                        <a:t>Peripheral </a:t>
                      </a:r>
                      <a:r>
                        <a:rPr lang="en-US" sz="1600" b="1" dirty="0">
                          <a:solidFill>
                            <a:srgbClr val="FF0000"/>
                          </a:solidFill>
                        </a:rPr>
                        <a:t>neurons (P.N.S.)</a:t>
                      </a:r>
                      <a:endParaRPr lang="en-US" sz="1600" b="1" dirty="0">
                        <a:solidFill>
                          <a:srgbClr val="FF0000"/>
                        </a:solidFill>
                        <a:latin typeface="Calibri"/>
                        <a:ea typeface="Calibri"/>
                        <a:cs typeface="Mangal"/>
                      </a:endParaRPr>
                    </a:p>
                  </a:txBody>
                  <a:tcPr marL="68580" marR="68580" marT="0" marB="0"/>
                </a:tc>
              </a:tr>
              <a:tr h="1165142">
                <a:tc>
                  <a:txBody>
                    <a:bodyPr/>
                    <a:lstStyle/>
                    <a:p>
                      <a:pPr algn="ctr">
                        <a:lnSpc>
                          <a:spcPct val="115000"/>
                        </a:lnSpc>
                        <a:spcAft>
                          <a:spcPts val="0"/>
                        </a:spcAft>
                      </a:pPr>
                      <a:r>
                        <a:rPr lang="en-US" sz="1600" dirty="0">
                          <a:solidFill>
                            <a:srgbClr val="FF0000"/>
                          </a:solidFill>
                        </a:rPr>
                        <a:t>IV</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dirty="0"/>
                        <a:t>NEUROFILAMENT PROTEINS</a:t>
                      </a:r>
                    </a:p>
                    <a:p>
                      <a:pPr>
                        <a:lnSpc>
                          <a:spcPct val="115000"/>
                        </a:lnSpc>
                        <a:spcAft>
                          <a:spcPts val="0"/>
                        </a:spcAft>
                      </a:pPr>
                      <a:r>
                        <a:rPr lang="en-US" sz="1600" b="1" dirty="0"/>
                        <a:t>N.F.- Light</a:t>
                      </a:r>
                    </a:p>
                    <a:p>
                      <a:pPr>
                        <a:lnSpc>
                          <a:spcPct val="115000"/>
                        </a:lnSpc>
                        <a:spcAft>
                          <a:spcPts val="0"/>
                        </a:spcAft>
                      </a:pPr>
                      <a:r>
                        <a:rPr lang="en-US" sz="1600" b="1" dirty="0"/>
                        <a:t>N.F. – Medium</a:t>
                      </a:r>
                    </a:p>
                    <a:p>
                      <a:pPr>
                        <a:lnSpc>
                          <a:spcPct val="115000"/>
                        </a:lnSpc>
                        <a:spcAft>
                          <a:spcPts val="0"/>
                        </a:spcAft>
                      </a:pPr>
                      <a:r>
                        <a:rPr lang="en-US" sz="1600" b="1" dirty="0"/>
                        <a:t>N.F. – Heavy</a:t>
                      </a:r>
                      <a:endParaRPr lang="en-US" sz="1600" b="1" dirty="0">
                        <a:latin typeface="Calibri"/>
                        <a:ea typeface="Calibri"/>
                        <a:cs typeface="Mangal"/>
                      </a:endParaRPr>
                    </a:p>
                  </a:txBody>
                  <a:tcPr marL="68580" marR="68580" marT="0" marB="0"/>
                </a:tc>
                <a:tc>
                  <a:txBody>
                    <a:bodyPr/>
                    <a:lstStyle/>
                    <a:p>
                      <a:pPr algn="ctr">
                        <a:lnSpc>
                          <a:spcPct val="115000"/>
                        </a:lnSpc>
                        <a:spcAft>
                          <a:spcPts val="0"/>
                        </a:spcAft>
                      </a:pPr>
                      <a:endParaRPr lang="en-US" sz="1600" b="1" dirty="0"/>
                    </a:p>
                    <a:p>
                      <a:pPr algn="ctr">
                        <a:lnSpc>
                          <a:spcPct val="115000"/>
                        </a:lnSpc>
                        <a:spcAft>
                          <a:spcPts val="0"/>
                        </a:spcAft>
                      </a:pPr>
                      <a:r>
                        <a:rPr lang="en-US" sz="1600" b="1" dirty="0"/>
                        <a:t>60-70</a:t>
                      </a:r>
                    </a:p>
                    <a:p>
                      <a:pPr algn="ctr">
                        <a:lnSpc>
                          <a:spcPct val="115000"/>
                        </a:lnSpc>
                        <a:spcAft>
                          <a:spcPts val="0"/>
                        </a:spcAft>
                      </a:pPr>
                      <a:r>
                        <a:rPr lang="en-US" sz="1600" b="1" dirty="0"/>
                        <a:t>105-110</a:t>
                      </a:r>
                    </a:p>
                    <a:p>
                      <a:pPr algn="ctr">
                        <a:lnSpc>
                          <a:spcPct val="115000"/>
                        </a:lnSpc>
                        <a:spcAft>
                          <a:spcPts val="0"/>
                        </a:spcAft>
                      </a:pPr>
                      <a:r>
                        <a:rPr lang="en-US" sz="1600" b="1" dirty="0"/>
                        <a:t>135-150</a:t>
                      </a:r>
                      <a:endParaRPr lang="en-US" sz="1600" b="1" dirty="0">
                        <a:latin typeface="Calibri"/>
                        <a:ea typeface="Calibri"/>
                        <a:cs typeface="Mangal"/>
                      </a:endParaRPr>
                    </a:p>
                  </a:txBody>
                  <a:tcPr marL="68580" marR="68580" marT="0" marB="0"/>
                </a:tc>
                <a:tc>
                  <a:txBody>
                    <a:bodyPr/>
                    <a:lstStyle/>
                    <a:p>
                      <a:pPr>
                        <a:lnSpc>
                          <a:spcPct val="115000"/>
                        </a:lnSpc>
                        <a:spcAft>
                          <a:spcPts val="0"/>
                        </a:spcAft>
                      </a:pPr>
                      <a:r>
                        <a:rPr lang="en-US" sz="1600" b="1" dirty="0" smtClean="0"/>
                        <a:t>Neurons/ </a:t>
                      </a:r>
                      <a:r>
                        <a:rPr lang="en-US" sz="1600" b="1" dirty="0"/>
                        <a:t>nerve cells</a:t>
                      </a:r>
                    </a:p>
                    <a:p>
                      <a:pPr>
                        <a:lnSpc>
                          <a:spcPct val="115000"/>
                        </a:lnSpc>
                        <a:spcAft>
                          <a:spcPts val="0"/>
                        </a:spcAft>
                      </a:pPr>
                      <a:r>
                        <a:rPr lang="en-US" sz="1600" b="1" dirty="0"/>
                        <a:t>(Supporting long thin processes)</a:t>
                      </a:r>
                      <a:endParaRPr lang="en-US" sz="1600" b="1" dirty="0">
                        <a:latin typeface="Calibri"/>
                        <a:ea typeface="Calibri"/>
                        <a:cs typeface="Mangal"/>
                      </a:endParaRPr>
                    </a:p>
                  </a:txBody>
                  <a:tcPr marL="68580" marR="68580" marT="0" marB="0"/>
                </a:tc>
              </a:tr>
              <a:tr h="873857">
                <a:tc>
                  <a:txBody>
                    <a:bodyPr/>
                    <a:lstStyle/>
                    <a:p>
                      <a:pPr algn="ctr">
                        <a:lnSpc>
                          <a:spcPct val="115000"/>
                        </a:lnSpc>
                        <a:spcAft>
                          <a:spcPts val="0"/>
                        </a:spcAft>
                      </a:pPr>
                      <a:r>
                        <a:rPr lang="en-US" sz="1600" dirty="0">
                          <a:solidFill>
                            <a:srgbClr val="FF0000"/>
                          </a:solidFill>
                        </a:rPr>
                        <a:t>V</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dirty="0">
                          <a:solidFill>
                            <a:srgbClr val="7030A0"/>
                          </a:solidFill>
                        </a:rPr>
                        <a:t>NUCL EAR LAMINS. A, B &amp; C</a:t>
                      </a:r>
                    </a:p>
                    <a:p>
                      <a:pPr>
                        <a:lnSpc>
                          <a:spcPct val="115000"/>
                        </a:lnSpc>
                        <a:spcAft>
                          <a:spcPts val="0"/>
                        </a:spcAft>
                      </a:pPr>
                      <a:r>
                        <a:rPr lang="en-US" sz="1600" b="1" dirty="0">
                          <a:solidFill>
                            <a:srgbClr val="7030A0"/>
                          </a:solidFill>
                        </a:rPr>
                        <a:t>(Vital, form nu. Memb. after cell division)</a:t>
                      </a:r>
                      <a:endParaRPr lang="en-US" sz="1600" b="1" dirty="0">
                        <a:solidFill>
                          <a:srgbClr val="7030A0"/>
                        </a:solidFill>
                        <a:latin typeface="Calibri"/>
                        <a:ea typeface="Calibri"/>
                        <a:cs typeface="Mangal"/>
                      </a:endParaRPr>
                    </a:p>
                  </a:txBody>
                  <a:tcPr marL="68580" marR="68580" marT="0" marB="0"/>
                </a:tc>
                <a:tc>
                  <a:txBody>
                    <a:bodyPr/>
                    <a:lstStyle/>
                    <a:p>
                      <a:pPr algn="ctr">
                        <a:lnSpc>
                          <a:spcPct val="115000"/>
                        </a:lnSpc>
                        <a:spcAft>
                          <a:spcPts val="0"/>
                        </a:spcAft>
                      </a:pPr>
                      <a:r>
                        <a:rPr lang="en-US" sz="1600" b="1" dirty="0">
                          <a:solidFill>
                            <a:srgbClr val="7030A0"/>
                          </a:solidFill>
                        </a:rPr>
                        <a:t>60-75</a:t>
                      </a:r>
                      <a:endParaRPr lang="en-US" sz="1600" b="1" dirty="0">
                        <a:solidFill>
                          <a:srgbClr val="7030A0"/>
                        </a:solidFill>
                        <a:latin typeface="Calibri"/>
                        <a:ea typeface="Calibri"/>
                        <a:cs typeface="Mangal"/>
                      </a:endParaRPr>
                    </a:p>
                  </a:txBody>
                  <a:tcPr marL="68580" marR="68580" marT="0" marB="0"/>
                </a:tc>
                <a:tc>
                  <a:txBody>
                    <a:bodyPr/>
                    <a:lstStyle/>
                    <a:p>
                      <a:pPr>
                        <a:lnSpc>
                          <a:spcPct val="115000"/>
                        </a:lnSpc>
                        <a:spcAft>
                          <a:spcPts val="0"/>
                        </a:spcAft>
                      </a:pPr>
                      <a:r>
                        <a:rPr lang="en-US" sz="1600" b="1" dirty="0">
                          <a:solidFill>
                            <a:srgbClr val="7030A0"/>
                          </a:solidFill>
                        </a:rPr>
                        <a:t>Nuclear lamins of all cells</a:t>
                      </a:r>
                      <a:endParaRPr lang="en-US" sz="1600" b="1" dirty="0">
                        <a:solidFill>
                          <a:srgbClr val="7030A0"/>
                        </a:solidFill>
                        <a:latin typeface="Calibri"/>
                        <a:ea typeface="Calibri"/>
                        <a:cs typeface="Mangal"/>
                      </a:endParaRPr>
                    </a:p>
                  </a:txBody>
                  <a:tcPr marL="68580" marR="68580" marT="0" marB="0"/>
                </a:tc>
              </a:tr>
              <a:tr h="291286">
                <a:tc>
                  <a:txBody>
                    <a:bodyPr/>
                    <a:lstStyle/>
                    <a:p>
                      <a:pPr algn="ctr">
                        <a:lnSpc>
                          <a:spcPct val="115000"/>
                        </a:lnSpc>
                        <a:spcAft>
                          <a:spcPts val="0"/>
                        </a:spcAft>
                      </a:pPr>
                      <a:r>
                        <a:rPr lang="en-US" sz="1600" dirty="0">
                          <a:solidFill>
                            <a:srgbClr val="FF0000"/>
                          </a:solidFill>
                        </a:rPr>
                        <a:t>VI</a:t>
                      </a:r>
                      <a:endParaRPr lang="en-US" sz="1600" dirty="0">
                        <a:solidFill>
                          <a:srgbClr val="FF0000"/>
                        </a:solidFill>
                        <a:latin typeface="Calibri"/>
                        <a:ea typeface="Calibri"/>
                        <a:cs typeface="Mangal"/>
                      </a:endParaRPr>
                    </a:p>
                  </a:txBody>
                  <a:tcPr marL="68580" marR="68580" marT="0" marB="0"/>
                </a:tc>
                <a:tc>
                  <a:txBody>
                    <a:bodyPr/>
                    <a:lstStyle/>
                    <a:p>
                      <a:pPr>
                        <a:lnSpc>
                          <a:spcPct val="115000"/>
                        </a:lnSpc>
                        <a:spcAft>
                          <a:spcPts val="0"/>
                        </a:spcAft>
                      </a:pPr>
                      <a:r>
                        <a:rPr lang="en-US" sz="1600" b="1" dirty="0"/>
                        <a:t>NESTIN</a:t>
                      </a:r>
                      <a:endParaRPr lang="en-US" sz="1600" b="1" dirty="0">
                        <a:latin typeface="Calibri"/>
                        <a:ea typeface="Calibri"/>
                        <a:cs typeface="Mangal"/>
                      </a:endParaRPr>
                    </a:p>
                  </a:txBody>
                  <a:tcPr marL="68580" marR="68580" marT="0" marB="0"/>
                </a:tc>
                <a:tc>
                  <a:txBody>
                    <a:bodyPr/>
                    <a:lstStyle/>
                    <a:p>
                      <a:pPr algn="ctr">
                        <a:lnSpc>
                          <a:spcPct val="115000"/>
                        </a:lnSpc>
                        <a:spcAft>
                          <a:spcPts val="0"/>
                        </a:spcAft>
                      </a:pPr>
                      <a:r>
                        <a:rPr lang="en-US" sz="1600" b="1" dirty="0"/>
                        <a:t>200</a:t>
                      </a:r>
                      <a:endParaRPr lang="en-US" sz="1600" b="1" dirty="0">
                        <a:latin typeface="Calibri"/>
                        <a:ea typeface="Calibri"/>
                        <a:cs typeface="Mangal"/>
                      </a:endParaRPr>
                    </a:p>
                  </a:txBody>
                  <a:tcPr marL="68580" marR="68580" marT="0" marB="0"/>
                </a:tc>
                <a:tc>
                  <a:txBody>
                    <a:bodyPr/>
                    <a:lstStyle/>
                    <a:p>
                      <a:pPr>
                        <a:lnSpc>
                          <a:spcPct val="115000"/>
                        </a:lnSpc>
                        <a:spcAft>
                          <a:spcPts val="0"/>
                        </a:spcAft>
                      </a:pPr>
                      <a:r>
                        <a:rPr lang="en-US" sz="1600" b="1" dirty="0"/>
                        <a:t>Stem cells of C.N.S.</a:t>
                      </a:r>
                      <a:endParaRPr lang="en-US" sz="1600" b="1" dirty="0">
                        <a:latin typeface="Calibri"/>
                        <a:ea typeface="Calibri"/>
                        <a:cs typeface="Mang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778098"/>
          </a:xfrm>
        </p:spPr>
        <p:txBody>
          <a:bodyPr/>
          <a:lstStyle/>
          <a:p>
            <a:r>
              <a:rPr lang="en-US" b="1" dirty="0" smtClean="0">
                <a:solidFill>
                  <a:srgbClr val="FF0000"/>
                </a:solidFill>
              </a:rPr>
              <a:t>Microtubule</a:t>
            </a:r>
            <a:endParaRPr lang="en-US" b="1" dirty="0">
              <a:solidFill>
                <a:srgbClr val="FF0000"/>
              </a:solidFill>
            </a:endParaRPr>
          </a:p>
        </p:txBody>
      </p:sp>
      <p:sp>
        <p:nvSpPr>
          <p:cNvPr id="3" name="Content Placeholder 2"/>
          <p:cNvSpPr>
            <a:spLocks noGrp="1"/>
          </p:cNvSpPr>
          <p:nvPr>
            <p:ph idx="1"/>
          </p:nvPr>
        </p:nvSpPr>
        <p:spPr>
          <a:xfrm>
            <a:off x="500034" y="928670"/>
            <a:ext cx="8464454" cy="5668682"/>
          </a:xfrm>
        </p:spPr>
        <p:txBody>
          <a:bodyPr>
            <a:normAutofit/>
          </a:bodyPr>
          <a:lstStyle/>
          <a:p>
            <a:r>
              <a:rPr lang="en-US" sz="2400" dirty="0" smtClean="0"/>
              <a:t>Microtubules </a:t>
            </a:r>
            <a:r>
              <a:rPr lang="en-US" sz="2400" dirty="0" smtClean="0">
                <a:solidFill>
                  <a:srgbClr val="FF0000"/>
                </a:solidFill>
              </a:rPr>
              <a:t>are long, hollow cylindrical </a:t>
            </a:r>
            <a:r>
              <a:rPr lang="en-US" sz="2400" dirty="0" smtClean="0"/>
              <a:t>&amp; </a:t>
            </a:r>
            <a:r>
              <a:rPr lang="en-US" sz="2400" b="1" dirty="0" smtClean="0">
                <a:solidFill>
                  <a:srgbClr val="002060"/>
                </a:solidFill>
              </a:rPr>
              <a:t>filamentous or fibrillar </a:t>
            </a:r>
            <a:r>
              <a:rPr lang="en-US" sz="2400" dirty="0" smtClean="0"/>
              <a:t>structures found in the cytoplasm of all eukaryotic cells</a:t>
            </a:r>
          </a:p>
          <a:p>
            <a:endParaRPr lang="en-US" sz="2400" dirty="0" smtClean="0"/>
          </a:p>
          <a:p>
            <a:r>
              <a:rPr lang="en-US" sz="2400" dirty="0" smtClean="0"/>
              <a:t>First observed by </a:t>
            </a:r>
            <a:r>
              <a:rPr lang="en-US" sz="2400" b="1" dirty="0" smtClean="0">
                <a:solidFill>
                  <a:srgbClr val="FF0000"/>
                </a:solidFill>
              </a:rPr>
              <a:t>De</a:t>
            </a:r>
            <a:r>
              <a:rPr lang="en-US" sz="2400" dirty="0" smtClean="0"/>
              <a:t> </a:t>
            </a:r>
            <a:r>
              <a:rPr lang="en-US" sz="2400" dirty="0" err="1" smtClean="0">
                <a:solidFill>
                  <a:srgbClr val="FF0000"/>
                </a:solidFill>
              </a:rPr>
              <a:t>Roberties</a:t>
            </a:r>
            <a:r>
              <a:rPr lang="en-US" sz="2400" dirty="0" smtClean="0">
                <a:solidFill>
                  <a:srgbClr val="FF0000"/>
                </a:solidFill>
              </a:rPr>
              <a:t> and </a:t>
            </a:r>
            <a:r>
              <a:rPr lang="en-US" sz="2400" dirty="0" err="1" smtClean="0">
                <a:solidFill>
                  <a:srgbClr val="FF0000"/>
                </a:solidFill>
              </a:rPr>
              <a:t>Franchi</a:t>
            </a:r>
            <a:r>
              <a:rPr lang="en-US" sz="2400" dirty="0" smtClean="0">
                <a:solidFill>
                  <a:srgbClr val="FF0000"/>
                </a:solidFill>
              </a:rPr>
              <a:t> (1953</a:t>
            </a:r>
            <a:r>
              <a:rPr lang="en-US" sz="2400" dirty="0" smtClean="0"/>
              <a:t>) in nerve </a:t>
            </a:r>
            <a:r>
              <a:rPr lang="en-US" sz="2400" dirty="0" err="1" smtClean="0"/>
              <a:t>fibres</a:t>
            </a:r>
            <a:endParaRPr lang="en-US" sz="2400" dirty="0" smtClean="0"/>
          </a:p>
          <a:p>
            <a:endParaRPr lang="en-US" sz="2400" dirty="0" smtClean="0"/>
          </a:p>
          <a:p>
            <a:r>
              <a:rPr lang="en-US" sz="2400" b="1" dirty="0" smtClean="0"/>
              <a:t>Named</a:t>
            </a:r>
            <a:r>
              <a:rPr lang="en-US" sz="2400" dirty="0" smtClean="0"/>
              <a:t> as Microtubule by </a:t>
            </a:r>
            <a:r>
              <a:rPr lang="en-US" sz="2400" dirty="0" err="1" smtClean="0">
                <a:solidFill>
                  <a:srgbClr val="FF0000"/>
                </a:solidFill>
              </a:rPr>
              <a:t>Slautterbac</a:t>
            </a:r>
            <a:r>
              <a:rPr lang="en-US" sz="2400" dirty="0" err="1" smtClean="0"/>
              <a:t>k</a:t>
            </a:r>
            <a:r>
              <a:rPr lang="en-US" sz="2400" dirty="0" smtClean="0"/>
              <a:t> (</a:t>
            </a:r>
            <a:r>
              <a:rPr lang="en-US" sz="2400" dirty="0" smtClean="0"/>
              <a:t>1963)</a:t>
            </a:r>
          </a:p>
          <a:p>
            <a:endParaRPr lang="en-US" sz="2400" dirty="0" smtClean="0"/>
          </a:p>
          <a:p>
            <a:r>
              <a:rPr lang="en-US" sz="2400" dirty="0" smtClean="0"/>
              <a:t>They shows similarity with the fibrilar elements of cilia and flagella hence the name Microtubule.</a:t>
            </a:r>
          </a:p>
          <a:p>
            <a:endParaRPr lang="en-US" sz="2400" dirty="0" smtClean="0"/>
          </a:p>
          <a:p>
            <a:r>
              <a:rPr lang="en-US" sz="2400" dirty="0" smtClean="0"/>
              <a:t>Absent in prokaryotes</a:t>
            </a:r>
          </a:p>
          <a:p>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normAutofit/>
          </a:bodyPr>
          <a:lstStyle/>
          <a:p>
            <a:r>
              <a:rPr lang="en-US" sz="2800" dirty="0" smtClean="0"/>
              <a:t>They may be labile or stable</a:t>
            </a:r>
          </a:p>
          <a:p>
            <a:r>
              <a:rPr lang="en-US" sz="2800" b="1" dirty="0" smtClean="0">
                <a:solidFill>
                  <a:srgbClr val="FF0000"/>
                </a:solidFill>
              </a:rPr>
              <a:t>Labile</a:t>
            </a:r>
            <a:r>
              <a:rPr lang="en-US" sz="2800" dirty="0" smtClean="0">
                <a:solidFill>
                  <a:srgbClr val="FF0000"/>
                </a:solidFill>
              </a:rPr>
              <a:t> </a:t>
            </a:r>
            <a:r>
              <a:rPr lang="en-US" sz="2800" dirty="0" smtClean="0"/>
              <a:t>Microtubules are easily disrupted by the treatment of inhibitors such as </a:t>
            </a:r>
            <a:r>
              <a:rPr lang="en-US" sz="2800" dirty="0" err="1" smtClean="0">
                <a:solidFill>
                  <a:srgbClr val="FF0000"/>
                </a:solidFill>
              </a:rPr>
              <a:t>vinblastin</a:t>
            </a:r>
            <a:r>
              <a:rPr lang="en-US" sz="2800" dirty="0" smtClean="0">
                <a:solidFill>
                  <a:srgbClr val="FF0000"/>
                </a:solidFill>
              </a:rPr>
              <a:t>, </a:t>
            </a:r>
            <a:r>
              <a:rPr lang="en-US" sz="2800" dirty="0" err="1" smtClean="0">
                <a:solidFill>
                  <a:srgbClr val="FF0000"/>
                </a:solidFill>
              </a:rPr>
              <a:t>colchicine</a:t>
            </a:r>
            <a:endParaRPr lang="en-US" sz="2800" dirty="0" smtClean="0">
              <a:solidFill>
                <a:srgbClr val="FF0000"/>
              </a:solidFill>
            </a:endParaRPr>
          </a:p>
          <a:p>
            <a:r>
              <a:rPr lang="en-US" sz="2800" dirty="0" smtClean="0">
                <a:solidFill>
                  <a:srgbClr val="FF0000"/>
                </a:solidFill>
              </a:rPr>
              <a:t>E g- </a:t>
            </a:r>
            <a:r>
              <a:rPr lang="en-US" sz="2800" dirty="0" smtClean="0"/>
              <a:t>Microtubules of pseudopodia of amoeba and mitotic spindle </a:t>
            </a:r>
            <a:r>
              <a:rPr lang="en-US" sz="2800" dirty="0" err="1" smtClean="0"/>
              <a:t>fibres</a:t>
            </a:r>
            <a:endParaRPr lang="en-US" sz="2800" dirty="0" smtClean="0"/>
          </a:p>
          <a:p>
            <a:pPr>
              <a:buNone/>
            </a:pPr>
            <a:endParaRPr lang="en-US" sz="2800" dirty="0" smtClean="0"/>
          </a:p>
          <a:p>
            <a:r>
              <a:rPr lang="en-US" sz="2800" b="1" dirty="0" smtClean="0">
                <a:solidFill>
                  <a:srgbClr val="FF0000"/>
                </a:solidFill>
              </a:rPr>
              <a:t>Stable</a:t>
            </a:r>
            <a:r>
              <a:rPr lang="en-US" sz="2800" dirty="0" smtClean="0">
                <a:solidFill>
                  <a:srgbClr val="FF0000"/>
                </a:solidFill>
              </a:rPr>
              <a:t>  </a:t>
            </a:r>
            <a:r>
              <a:rPr lang="en-US" sz="2800" dirty="0" smtClean="0"/>
              <a:t>Microtubules are not easily disrupted by the treatment of inhibitors.  e.g. microtubules of cilia &amp;</a:t>
            </a:r>
          </a:p>
          <a:p>
            <a:pPr>
              <a:buNone/>
            </a:pPr>
            <a:r>
              <a:rPr lang="en-US" sz="2800" dirty="0" smtClean="0"/>
              <a:t>    flagella </a:t>
            </a:r>
            <a:endParaRPr lang="en-US" sz="2800" dirty="0" smtClean="0">
              <a:solidFill>
                <a:srgbClr val="FF0000"/>
              </a:solidFill>
            </a:endParaRPr>
          </a:p>
          <a:p>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l"/>
            <a:r>
              <a:rPr lang="en-US" sz="4000" b="1" dirty="0" smtClean="0"/>
              <a:t>Structure of Microtubules</a:t>
            </a:r>
            <a:endParaRPr lang="en-US" sz="4000" b="1" dirty="0"/>
          </a:p>
        </p:txBody>
      </p:sp>
      <p:sp>
        <p:nvSpPr>
          <p:cNvPr id="3" name="Content Placeholder 2"/>
          <p:cNvSpPr>
            <a:spLocks noGrp="1"/>
          </p:cNvSpPr>
          <p:nvPr>
            <p:ph idx="1"/>
          </p:nvPr>
        </p:nvSpPr>
        <p:spPr>
          <a:xfrm>
            <a:off x="457200" y="1124744"/>
            <a:ext cx="8229600" cy="5472608"/>
          </a:xfrm>
        </p:spPr>
        <p:txBody>
          <a:bodyPr>
            <a:normAutofit/>
          </a:bodyPr>
          <a:lstStyle/>
          <a:p>
            <a:r>
              <a:rPr lang="en-US" sz="2400" dirty="0" smtClean="0"/>
              <a:t>Microtubules are long and hollow cylinders, composed of many subunits called as </a:t>
            </a:r>
            <a:r>
              <a:rPr lang="en-US" sz="2400" dirty="0" err="1" smtClean="0">
                <a:solidFill>
                  <a:srgbClr val="FF0000"/>
                </a:solidFill>
              </a:rPr>
              <a:t>protofilaments</a:t>
            </a:r>
            <a:r>
              <a:rPr lang="en-US" sz="2400" dirty="0" smtClean="0"/>
              <a:t>.</a:t>
            </a:r>
          </a:p>
          <a:p>
            <a:endParaRPr lang="en-US" sz="2400" dirty="0" smtClean="0"/>
          </a:p>
          <a:p>
            <a:r>
              <a:rPr lang="en-US" sz="2400" dirty="0" smtClean="0"/>
              <a:t>The number of </a:t>
            </a:r>
            <a:r>
              <a:rPr lang="en-US" sz="2400" dirty="0" smtClean="0">
                <a:solidFill>
                  <a:srgbClr val="FF0000"/>
                </a:solidFill>
              </a:rPr>
              <a:t>protofilaments is variable</a:t>
            </a:r>
          </a:p>
          <a:p>
            <a:endParaRPr lang="en-US" sz="2400" dirty="0" smtClean="0"/>
          </a:p>
          <a:p>
            <a:r>
              <a:rPr lang="en-US" sz="2400" dirty="0" smtClean="0"/>
              <a:t>A T.S. of cytoplasmic microtubule shows </a:t>
            </a:r>
            <a:r>
              <a:rPr lang="en-US" sz="2400" dirty="0" smtClean="0">
                <a:solidFill>
                  <a:srgbClr val="FF0000"/>
                </a:solidFill>
              </a:rPr>
              <a:t>13 subunits </a:t>
            </a:r>
            <a:r>
              <a:rPr lang="en-US" sz="2400" dirty="0" smtClean="0"/>
              <a:t>or protofilaments</a:t>
            </a:r>
          </a:p>
          <a:p>
            <a:r>
              <a:rPr lang="en-US" sz="2400" dirty="0" smtClean="0"/>
              <a:t>They lie parallel to the long axis of the microtubule</a:t>
            </a:r>
          </a:p>
          <a:p>
            <a:endParaRPr lang="en-US" sz="2400" dirty="0" smtClean="0"/>
          </a:p>
          <a:p>
            <a:r>
              <a:rPr lang="en-US" sz="2400" dirty="0" smtClean="0"/>
              <a:t>Neurotubules are composed of 13 </a:t>
            </a:r>
            <a:r>
              <a:rPr lang="en-US" sz="2400" dirty="0" err="1" smtClean="0"/>
              <a:t>protofilaments</a:t>
            </a:r>
            <a:r>
              <a:rPr lang="en-US" sz="2400" dirty="0" smtClean="0"/>
              <a:t> </a:t>
            </a:r>
          </a:p>
          <a:p>
            <a:endParaRPr lang="en-US" sz="2400" dirty="0" smtClean="0"/>
          </a:p>
          <a:p>
            <a:r>
              <a:rPr lang="en-US" sz="2400" dirty="0" smtClean="0"/>
              <a:t>Cockroach epidermis-15 protofilaments </a:t>
            </a:r>
          </a:p>
          <a:p>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6553200"/>
            <a:ext cx="6781800" cy="228600"/>
          </a:xfrm>
          <a:prstGeom prst="rect">
            <a:avLst/>
          </a:prstGeom>
          <a:noFill/>
          <a:ln w="9525">
            <a:noFill/>
            <a:miter lim="800000"/>
            <a:headEnd/>
            <a:tailEnd/>
          </a:ln>
        </p:spPr>
        <p:txBody>
          <a:bodyPr/>
          <a:lstStyle/>
          <a:p>
            <a:pPr eaLnBrk="0" hangingPunct="0"/>
            <a:endParaRPr lang="en-US" altLang="en-US" sz="1200">
              <a:latin typeface="Times" charset="0"/>
            </a:endParaRPr>
          </a:p>
        </p:txBody>
      </p:sp>
      <p:pic>
        <p:nvPicPr>
          <p:cNvPr id="8195" name="Picture 3"/>
          <p:cNvPicPr>
            <a:picLocks noChangeAspect="1" noChangeArrowheads="1"/>
          </p:cNvPicPr>
          <p:nvPr/>
        </p:nvPicPr>
        <p:blipFill>
          <a:blip r:embed="rId2"/>
          <a:srcRect t="48901" b="7306"/>
          <a:stretch>
            <a:fillRect/>
          </a:stretch>
        </p:blipFill>
        <p:spPr bwMode="auto">
          <a:xfrm>
            <a:off x="285720" y="1000108"/>
            <a:ext cx="8553480" cy="385765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507288" cy="6408712"/>
          </a:xfrm>
        </p:spPr>
        <p:txBody>
          <a:bodyPr>
            <a:normAutofit/>
          </a:bodyPr>
          <a:lstStyle/>
          <a:p>
            <a:r>
              <a:rPr lang="en-US" sz="2000" i="1" dirty="0" smtClean="0"/>
              <a:t>Outer diameter of cylinder of the microtubule is </a:t>
            </a:r>
            <a:r>
              <a:rPr lang="en-US" sz="1800" i="1" dirty="0" smtClean="0">
                <a:solidFill>
                  <a:srgbClr val="FF0000"/>
                </a:solidFill>
              </a:rPr>
              <a:t>240 A⁰/24 nm</a:t>
            </a:r>
            <a:endParaRPr lang="en-US" sz="2000" i="1" dirty="0" smtClean="0">
              <a:solidFill>
                <a:srgbClr val="FF0000"/>
              </a:solidFill>
            </a:endParaRPr>
          </a:p>
          <a:p>
            <a:r>
              <a:rPr lang="en-US" sz="2000" i="1" dirty="0" smtClean="0"/>
              <a:t>Diameter of hollow core is </a:t>
            </a:r>
            <a:r>
              <a:rPr lang="en-US" sz="1800" i="1" dirty="0" smtClean="0">
                <a:solidFill>
                  <a:srgbClr val="FF0000"/>
                </a:solidFill>
              </a:rPr>
              <a:t>150 A⁰/ 15nm</a:t>
            </a:r>
            <a:endParaRPr lang="en-US" sz="2000" i="1" dirty="0" smtClean="0">
              <a:solidFill>
                <a:srgbClr val="FF0000"/>
              </a:solidFill>
            </a:endParaRPr>
          </a:p>
          <a:p>
            <a:r>
              <a:rPr lang="en-US" sz="2000" i="1" dirty="0" smtClean="0"/>
              <a:t>Thickness of wall </a:t>
            </a:r>
            <a:r>
              <a:rPr lang="en-US" sz="2000" i="1" dirty="0" smtClean="0">
                <a:solidFill>
                  <a:srgbClr val="FF0000"/>
                </a:solidFill>
              </a:rPr>
              <a:t>is 50 A⁰/ 5 nm</a:t>
            </a:r>
          </a:p>
          <a:p>
            <a:r>
              <a:rPr lang="en-US" sz="2000" i="1" dirty="0" smtClean="0"/>
              <a:t>Length of microtubule is few micron  several micron</a:t>
            </a:r>
          </a:p>
          <a:p>
            <a:r>
              <a:rPr lang="en-US" sz="2000" i="1" dirty="0" smtClean="0"/>
              <a:t>Some cases several millimeters</a:t>
            </a:r>
          </a:p>
          <a:p>
            <a:r>
              <a:rPr lang="en-US" sz="2000" i="1" dirty="0" smtClean="0"/>
              <a:t>The protofilamets are composed of </a:t>
            </a:r>
            <a:r>
              <a:rPr lang="en-US" sz="2000" i="1" dirty="0" smtClean="0">
                <a:solidFill>
                  <a:srgbClr val="FF0000"/>
                </a:solidFill>
              </a:rPr>
              <a:t>globular protein</a:t>
            </a:r>
          </a:p>
          <a:p>
            <a:pPr>
              <a:buNone/>
            </a:pPr>
            <a:r>
              <a:rPr lang="en-US" sz="2000" i="1" dirty="0" smtClean="0"/>
              <a:t>     (</a:t>
            </a:r>
            <a:r>
              <a:rPr lang="en-US" sz="2000" b="1" i="1" dirty="0" err="1" smtClean="0"/>
              <a:t>Tubulin</a:t>
            </a:r>
            <a:r>
              <a:rPr lang="en-US" sz="2000" b="1" i="1" dirty="0" smtClean="0"/>
              <a:t>)</a:t>
            </a:r>
            <a:r>
              <a:rPr lang="en-US" sz="2000" i="1" dirty="0" smtClean="0"/>
              <a:t> units.</a:t>
            </a:r>
          </a:p>
          <a:p>
            <a:pPr>
              <a:buNone/>
            </a:pPr>
            <a:endParaRPr lang="en-US" sz="2000" i="1" dirty="0" smtClean="0"/>
          </a:p>
          <a:p>
            <a:endParaRPr lang="en-US" sz="2000" i="1" dirty="0"/>
          </a:p>
        </p:txBody>
      </p:sp>
      <p:pic>
        <p:nvPicPr>
          <p:cNvPr id="4" name="Content Placeholder 3" descr="microtubule diag.jpg"/>
          <p:cNvPicPr>
            <a:picLocks noChangeAspect="1"/>
          </p:cNvPicPr>
          <p:nvPr/>
        </p:nvPicPr>
        <p:blipFill>
          <a:blip r:embed="rId2" cstate="print"/>
          <a:stretch>
            <a:fillRect/>
          </a:stretch>
        </p:blipFill>
        <p:spPr>
          <a:xfrm>
            <a:off x="6588224" y="692696"/>
            <a:ext cx="2366797" cy="5688632"/>
          </a:xfrm>
          <a:prstGeom prst="rect">
            <a:avLst/>
          </a:prstGeom>
        </p:spPr>
      </p:pic>
      <p:pic>
        <p:nvPicPr>
          <p:cNvPr id="5" name="Content Placeholder 3" descr="MICROtubIL 13.jpg"/>
          <p:cNvPicPr>
            <a:picLocks noChangeAspect="1"/>
          </p:cNvPicPr>
          <p:nvPr/>
        </p:nvPicPr>
        <p:blipFill>
          <a:blip r:embed="rId3" cstate="print"/>
          <a:stretch>
            <a:fillRect/>
          </a:stretch>
        </p:blipFill>
        <p:spPr>
          <a:xfrm>
            <a:off x="899592" y="3068960"/>
            <a:ext cx="3384376" cy="367240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46250"/>
          </a:xfrm>
        </p:spPr>
        <p:txBody>
          <a:bodyPr>
            <a:noAutofit/>
          </a:bodyPr>
          <a:lstStyle/>
          <a:p>
            <a:pPr algn="l"/>
            <a:r>
              <a:rPr lang="en-US" sz="2400" dirty="0" smtClean="0"/>
              <a:t/>
            </a:r>
            <a:br>
              <a:rPr lang="en-US" sz="2400" dirty="0" smtClean="0"/>
            </a:br>
            <a:r>
              <a:rPr lang="en-US" sz="2000" dirty="0" err="1" smtClean="0"/>
              <a:t>Tubulin</a:t>
            </a:r>
            <a:r>
              <a:rPr lang="en-US" sz="2000" dirty="0" smtClean="0"/>
              <a:t> is </a:t>
            </a:r>
            <a:r>
              <a:rPr lang="en-US" sz="2000" dirty="0" err="1" smtClean="0"/>
              <a:t>dimer</a:t>
            </a:r>
            <a:r>
              <a:rPr lang="en-US" sz="2000" dirty="0" smtClean="0"/>
              <a:t> made up of 2 similar polypeptides</a:t>
            </a:r>
            <a:br>
              <a:rPr lang="en-US" sz="2000" dirty="0" smtClean="0"/>
            </a:br>
            <a:r>
              <a:rPr lang="en-US" sz="2000" dirty="0" smtClean="0"/>
              <a:t>The 2 units of </a:t>
            </a:r>
            <a:r>
              <a:rPr lang="en-US" sz="2000" dirty="0" err="1" smtClean="0"/>
              <a:t>tubulin</a:t>
            </a:r>
            <a:r>
              <a:rPr lang="en-US" sz="2000" dirty="0" smtClean="0"/>
              <a:t> </a:t>
            </a:r>
            <a:r>
              <a:rPr lang="en-US" sz="2000" dirty="0" err="1" smtClean="0"/>
              <a:t>dimer</a:t>
            </a:r>
            <a:r>
              <a:rPr lang="en-US" sz="2000" dirty="0" smtClean="0"/>
              <a:t> is </a:t>
            </a:r>
            <a:r>
              <a:rPr lang="en-US" sz="2000" dirty="0" smtClean="0">
                <a:solidFill>
                  <a:srgbClr val="FF0000"/>
                </a:solidFill>
              </a:rPr>
              <a:t>alpha </a:t>
            </a:r>
            <a:r>
              <a:rPr lang="en-US" sz="2000" dirty="0" err="1" smtClean="0">
                <a:solidFill>
                  <a:srgbClr val="FF0000"/>
                </a:solidFill>
              </a:rPr>
              <a:t>tubulin</a:t>
            </a:r>
            <a:r>
              <a:rPr lang="en-US" sz="2000" dirty="0" smtClean="0">
                <a:solidFill>
                  <a:srgbClr val="FF0000"/>
                </a:solidFill>
              </a:rPr>
              <a:t> &amp; beta </a:t>
            </a:r>
            <a:r>
              <a:rPr lang="en-US" sz="2000" dirty="0" err="1" smtClean="0">
                <a:solidFill>
                  <a:srgbClr val="FF0000"/>
                </a:solidFill>
              </a:rPr>
              <a:t>tubulin</a:t>
            </a:r>
            <a:r>
              <a:rPr lang="en-US" sz="2000" dirty="0" smtClean="0">
                <a:solidFill>
                  <a:srgbClr val="FF0000"/>
                </a:solidFill>
              </a:rPr>
              <a:t/>
            </a:r>
            <a:br>
              <a:rPr lang="en-US" sz="2000" dirty="0" smtClean="0">
                <a:solidFill>
                  <a:srgbClr val="FF0000"/>
                </a:solidFill>
              </a:rPr>
            </a:br>
            <a:r>
              <a:rPr lang="en-US" sz="2000" dirty="0" smtClean="0"/>
              <a:t>These units are arranged alternately in the protofilaments</a:t>
            </a:r>
            <a:br>
              <a:rPr lang="en-US" sz="2000" dirty="0" smtClean="0"/>
            </a:br>
            <a:r>
              <a:rPr lang="en-US" sz="2000" dirty="0" smtClean="0">
                <a:solidFill>
                  <a:srgbClr val="FF0000"/>
                </a:solidFill>
              </a:rPr>
              <a:t>Molecular wt. of </a:t>
            </a:r>
            <a:r>
              <a:rPr lang="en-US" sz="2000" i="1" dirty="0" smtClean="0">
                <a:solidFill>
                  <a:srgbClr val="FF0000"/>
                </a:solidFill>
              </a:rPr>
              <a:t>alpha </a:t>
            </a:r>
            <a:r>
              <a:rPr lang="en-US" sz="2000" i="1" dirty="0" err="1" smtClean="0">
                <a:solidFill>
                  <a:srgbClr val="FF0000"/>
                </a:solidFill>
              </a:rPr>
              <a:t>tubulin</a:t>
            </a:r>
            <a:r>
              <a:rPr lang="en-US" sz="2000" i="1" dirty="0" smtClean="0">
                <a:solidFill>
                  <a:srgbClr val="FF0000"/>
                </a:solidFill>
              </a:rPr>
              <a:t> </a:t>
            </a:r>
            <a:r>
              <a:rPr lang="en-US" sz="2000" dirty="0" smtClean="0">
                <a:solidFill>
                  <a:srgbClr val="FF0000"/>
                </a:solidFill>
              </a:rPr>
              <a:t>is 55000 Dalton,  </a:t>
            </a:r>
            <a:br>
              <a:rPr lang="en-US" sz="2000" dirty="0" smtClean="0">
                <a:solidFill>
                  <a:srgbClr val="FF0000"/>
                </a:solidFill>
              </a:rPr>
            </a:br>
            <a:r>
              <a:rPr lang="en-US" sz="2000" dirty="0" smtClean="0">
                <a:solidFill>
                  <a:srgbClr val="FF0000"/>
                </a:solidFill>
              </a:rPr>
              <a:t>Molecular wt. of </a:t>
            </a:r>
            <a:r>
              <a:rPr lang="en-US" sz="2000" i="1" dirty="0" smtClean="0">
                <a:solidFill>
                  <a:srgbClr val="FF0000"/>
                </a:solidFill>
              </a:rPr>
              <a:t>beta </a:t>
            </a:r>
            <a:r>
              <a:rPr lang="en-US" sz="2000" i="1" dirty="0" err="1" smtClean="0">
                <a:solidFill>
                  <a:srgbClr val="FF0000"/>
                </a:solidFill>
              </a:rPr>
              <a:t>tubulin</a:t>
            </a:r>
            <a:r>
              <a:rPr lang="en-US" sz="2000" i="1" dirty="0" smtClean="0">
                <a:solidFill>
                  <a:srgbClr val="FF0000"/>
                </a:solidFill>
              </a:rPr>
              <a:t> </a:t>
            </a:r>
            <a:r>
              <a:rPr lang="en-US" sz="2000" dirty="0" smtClean="0">
                <a:solidFill>
                  <a:srgbClr val="FF0000"/>
                </a:solidFill>
              </a:rPr>
              <a:t>is 57000 Dalton </a:t>
            </a:r>
            <a:r>
              <a:rPr lang="en-US" sz="2000" dirty="0" smtClean="0"/>
              <a:t/>
            </a:r>
            <a:br>
              <a:rPr lang="en-US" sz="2000" dirty="0" smtClean="0"/>
            </a:br>
            <a:r>
              <a:rPr lang="en-US" sz="2000" dirty="0" smtClean="0"/>
              <a:t>Amino acid composition in both are similar</a:t>
            </a:r>
            <a:br>
              <a:rPr lang="en-US" sz="2000" dirty="0" smtClean="0"/>
            </a:br>
            <a:endParaRPr lang="en-US" sz="2400" dirty="0"/>
          </a:p>
        </p:txBody>
      </p:sp>
      <p:pic>
        <p:nvPicPr>
          <p:cNvPr id="4" name="Content Placeholder 3" descr="microtubule diag 3.gif"/>
          <p:cNvPicPr>
            <a:picLocks noGrp="1" noChangeAspect="1"/>
          </p:cNvPicPr>
          <p:nvPr>
            <p:ph idx="1"/>
          </p:nvPr>
        </p:nvPicPr>
        <p:blipFill>
          <a:blip r:embed="rId3" cstate="print"/>
          <a:srcRect l="-16998" r="2260" b="8861"/>
          <a:stretch>
            <a:fillRect/>
          </a:stretch>
        </p:blipFill>
        <p:spPr>
          <a:xfrm>
            <a:off x="2285984" y="2285992"/>
            <a:ext cx="3857652" cy="4572008"/>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icrotubule diag 2.png"/>
          <p:cNvPicPr>
            <a:picLocks noGrp="1" noChangeAspect="1"/>
          </p:cNvPicPr>
          <p:nvPr>
            <p:ph idx="1"/>
          </p:nvPr>
        </p:nvPicPr>
        <p:blipFill>
          <a:blip r:embed="rId2" cstate="print"/>
          <a:stretch>
            <a:fillRect/>
          </a:stretch>
        </p:blipFill>
        <p:spPr>
          <a:xfrm>
            <a:off x="323528" y="620689"/>
            <a:ext cx="8136904" cy="5040559"/>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solidFill>
                  <a:srgbClr val="FF0000"/>
                </a:solidFill>
              </a:rPr>
              <a:t>Functions of Microtubules</a:t>
            </a:r>
            <a:endParaRPr lang="en-US" dirty="0">
              <a:solidFill>
                <a:srgbClr val="FF0000"/>
              </a:solidFill>
            </a:endParaRPr>
          </a:p>
        </p:txBody>
      </p:sp>
      <p:sp>
        <p:nvSpPr>
          <p:cNvPr id="3" name="Content Placeholder 2"/>
          <p:cNvSpPr>
            <a:spLocks noGrp="1"/>
          </p:cNvSpPr>
          <p:nvPr>
            <p:ph idx="1"/>
          </p:nvPr>
        </p:nvSpPr>
        <p:spPr>
          <a:xfrm>
            <a:off x="539552" y="908720"/>
            <a:ext cx="8229600" cy="5832648"/>
          </a:xfrm>
        </p:spPr>
        <p:txBody>
          <a:bodyPr>
            <a:normAutofit fontScale="55000" lnSpcReduction="20000"/>
          </a:bodyPr>
          <a:lstStyle/>
          <a:p>
            <a:pPr marL="514350" indent="-514350">
              <a:buFont typeface="+mj-lt"/>
              <a:buAutoNum type="arabicPeriod"/>
            </a:pPr>
            <a:r>
              <a:rPr lang="en-US" b="1" dirty="0" smtClean="0">
                <a:solidFill>
                  <a:srgbClr val="FF0000"/>
                </a:solidFill>
              </a:rPr>
              <a:t>Maintenance of cell shape</a:t>
            </a:r>
            <a:r>
              <a:rPr lang="en-US" dirty="0" smtClean="0"/>
              <a:t>: Rigid </a:t>
            </a:r>
            <a:r>
              <a:rPr lang="en-US" dirty="0" err="1" smtClean="0"/>
              <a:t>strs</a:t>
            </a:r>
            <a:r>
              <a:rPr lang="en-US" dirty="0" smtClean="0"/>
              <a:t>. Supporting  cytoskeleton give shape to the cell</a:t>
            </a:r>
          </a:p>
          <a:p>
            <a:pPr marL="514350" indent="-514350">
              <a:buFont typeface="+mj-lt"/>
              <a:buAutoNum type="arabicPeriod"/>
            </a:pPr>
            <a:endParaRPr lang="en-US" dirty="0" smtClean="0"/>
          </a:p>
          <a:p>
            <a:pPr marL="514350" indent="-514350">
              <a:buFont typeface="+mj-lt"/>
              <a:buAutoNum type="arabicPeriod"/>
            </a:pPr>
            <a:r>
              <a:rPr lang="en-US" b="1" dirty="0" smtClean="0">
                <a:solidFill>
                  <a:srgbClr val="FF0000"/>
                </a:solidFill>
              </a:rPr>
              <a:t>Changes in the cell shape (morphogenesis): </a:t>
            </a:r>
            <a:r>
              <a:rPr lang="en-US" dirty="0" err="1" smtClean="0"/>
              <a:t>MicrotubulesChanges</a:t>
            </a:r>
            <a:r>
              <a:rPr lang="en-US" dirty="0" smtClean="0"/>
              <a:t> in the cell shape during cell </a:t>
            </a:r>
            <a:r>
              <a:rPr lang="en-US" dirty="0" err="1" smtClean="0"/>
              <a:t>differentation</a:t>
            </a:r>
            <a:r>
              <a:rPr lang="en-US" dirty="0" smtClean="0"/>
              <a:t>. </a:t>
            </a:r>
            <a:r>
              <a:rPr lang="en-US" dirty="0" err="1" smtClean="0"/>
              <a:t>Eg</a:t>
            </a:r>
            <a:r>
              <a:rPr lang="en-US" dirty="0" smtClean="0"/>
              <a:t> –elongation of cells in the lens of eye and nucleus of </a:t>
            </a:r>
            <a:r>
              <a:rPr lang="en-US" dirty="0" err="1" smtClean="0"/>
              <a:t>spermatid</a:t>
            </a:r>
            <a:r>
              <a:rPr lang="en-US" dirty="0" smtClean="0"/>
              <a:t> during sperm formation </a:t>
            </a:r>
          </a:p>
          <a:p>
            <a:pPr marL="514350" indent="-514350">
              <a:buFont typeface="+mj-lt"/>
              <a:buAutoNum type="arabicPeriod"/>
            </a:pPr>
            <a:endParaRPr lang="en-US" dirty="0" smtClean="0"/>
          </a:p>
          <a:p>
            <a:pPr marL="514350" indent="-514350">
              <a:buFont typeface="+mj-lt"/>
              <a:buAutoNum type="arabicPeriod"/>
            </a:pPr>
            <a:r>
              <a:rPr lang="en-US" b="1" dirty="0" smtClean="0">
                <a:solidFill>
                  <a:srgbClr val="FF0000"/>
                </a:solidFill>
              </a:rPr>
              <a:t>Transport of cellular material</a:t>
            </a:r>
            <a:r>
              <a:rPr lang="en-US" dirty="0" smtClean="0"/>
              <a:t>: </a:t>
            </a:r>
            <a:r>
              <a:rPr lang="en-US" dirty="0" err="1" smtClean="0"/>
              <a:t>Neurofilaments</a:t>
            </a:r>
            <a:r>
              <a:rPr lang="en-US" dirty="0" smtClean="0"/>
              <a:t> and Microtubules found in the axons of the nerve cells transport protein and other substances from cell body to the axons</a:t>
            </a:r>
          </a:p>
          <a:p>
            <a:pPr marL="514350" indent="-514350">
              <a:buFont typeface="+mj-lt"/>
              <a:buAutoNum type="arabicPeriod"/>
            </a:pPr>
            <a:endParaRPr lang="en-US" dirty="0" smtClean="0"/>
          </a:p>
          <a:p>
            <a:pPr marL="514350" indent="-514350">
              <a:buFont typeface="+mj-lt"/>
              <a:buAutoNum type="arabicPeriod"/>
            </a:pPr>
            <a:r>
              <a:rPr lang="en-US" dirty="0" smtClean="0"/>
              <a:t>Release of insulin from the </a:t>
            </a:r>
            <a:r>
              <a:rPr lang="en-US" dirty="0" smtClean="0">
                <a:solidFill>
                  <a:srgbClr val="FF0000"/>
                </a:solidFill>
              </a:rPr>
              <a:t>beta cells of pancreas</a:t>
            </a:r>
          </a:p>
          <a:p>
            <a:pPr marL="514350" indent="-514350">
              <a:buFont typeface="+mj-lt"/>
              <a:buAutoNum type="arabicPeriod"/>
            </a:pPr>
            <a:endParaRPr lang="en-US" dirty="0" smtClean="0"/>
          </a:p>
          <a:p>
            <a:pPr marL="514350" indent="-514350">
              <a:buFont typeface="+mj-lt"/>
              <a:buAutoNum type="arabicPeriod"/>
            </a:pPr>
            <a:r>
              <a:rPr lang="en-US" b="1" dirty="0" smtClean="0">
                <a:solidFill>
                  <a:srgbClr val="FF0000"/>
                </a:solidFill>
              </a:rPr>
              <a:t>Sensory transduction</a:t>
            </a:r>
            <a:r>
              <a:rPr lang="en-US" dirty="0" smtClean="0"/>
              <a:t>: Many Microtubules of sensory cells acts as transducers convert stimuli in to nerve impulses</a:t>
            </a:r>
          </a:p>
          <a:p>
            <a:pPr marL="514350" indent="-514350">
              <a:buFont typeface="+mj-lt"/>
              <a:buAutoNum type="arabicPeriod"/>
            </a:pPr>
            <a:endParaRPr lang="en-US" dirty="0" smtClean="0"/>
          </a:p>
          <a:p>
            <a:pPr marL="514350" indent="-514350">
              <a:buFont typeface="+mj-lt"/>
              <a:buAutoNum type="arabicPeriod"/>
            </a:pPr>
            <a:r>
              <a:rPr lang="en-US" b="1" dirty="0" smtClean="0">
                <a:solidFill>
                  <a:srgbClr val="FF0000"/>
                </a:solidFill>
              </a:rPr>
              <a:t>Chromosomal movement in cell division: </a:t>
            </a:r>
            <a:r>
              <a:rPr lang="en-US" b="1" dirty="0" smtClean="0"/>
              <a:t>During mitosis and meiosis spindle fibers appeared are bundles of microtubules</a:t>
            </a:r>
          </a:p>
          <a:p>
            <a:pPr marL="514350" indent="-514350">
              <a:buFont typeface="+mj-lt"/>
              <a:buAutoNum type="arabicPeriod"/>
            </a:pPr>
            <a:endParaRPr lang="en-US" dirty="0" smtClean="0"/>
          </a:p>
          <a:p>
            <a:pPr marL="514350" indent="-514350">
              <a:buFont typeface="+mj-lt"/>
              <a:buAutoNum type="arabicPeriod"/>
            </a:pPr>
            <a:r>
              <a:rPr lang="en-US" sz="3300" b="1" dirty="0" smtClean="0">
                <a:solidFill>
                  <a:srgbClr val="FF0000"/>
                </a:solidFill>
              </a:rPr>
              <a:t>Movement of cilia and flagella: </a:t>
            </a:r>
            <a:r>
              <a:rPr lang="en-US" sz="3300" dirty="0" smtClean="0"/>
              <a:t>The central axis or </a:t>
            </a:r>
            <a:r>
              <a:rPr lang="en-US" sz="3300" dirty="0" err="1" smtClean="0">
                <a:solidFill>
                  <a:srgbClr val="FF0000"/>
                </a:solidFill>
              </a:rPr>
              <a:t>axoneme</a:t>
            </a:r>
            <a:r>
              <a:rPr lang="en-US" sz="3300" dirty="0" smtClean="0">
                <a:solidFill>
                  <a:srgbClr val="FF0000"/>
                </a:solidFill>
              </a:rPr>
              <a:t> </a:t>
            </a:r>
            <a:r>
              <a:rPr lang="en-US" sz="3300" dirty="0" smtClean="0"/>
              <a:t>of cilia and flagella is made up Microtubules, which involved in the movement of cilia and flagella</a:t>
            </a:r>
            <a:endParaRPr lang="en-US" sz="33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92500" lnSpcReduction="20000"/>
          </a:bodyPr>
          <a:lstStyle/>
          <a:p>
            <a:r>
              <a:rPr lang="en-US" dirty="0" smtClean="0"/>
              <a:t>OTHER FUNCTIONS:</a:t>
            </a:r>
          </a:p>
          <a:p>
            <a:r>
              <a:rPr lang="en-US" dirty="0" smtClean="0"/>
              <a:t>1. 	</a:t>
            </a:r>
            <a:r>
              <a:rPr lang="en-US" sz="2200" dirty="0" smtClean="0"/>
              <a:t>To </a:t>
            </a:r>
            <a:r>
              <a:rPr lang="en-US" sz="2200" dirty="0" smtClean="0">
                <a:solidFill>
                  <a:srgbClr val="FF0000"/>
                </a:solidFill>
              </a:rPr>
              <a:t>form an architectural framework </a:t>
            </a:r>
            <a:r>
              <a:rPr lang="en-US" sz="2200" dirty="0" smtClean="0"/>
              <a:t>that establishes the overall 	polarity of the cell by influencing the organization of the nucleus, 	organelles, and other </a:t>
            </a:r>
            <a:r>
              <a:rPr lang="en-US" sz="2200" dirty="0" smtClean="0">
                <a:hlinkClick r:id="rId2"/>
              </a:rPr>
              <a:t>cytoskeleton</a:t>
            </a:r>
            <a:r>
              <a:rPr lang="en-US" sz="2200" dirty="0" smtClean="0"/>
              <a:t> components. </a:t>
            </a:r>
            <a:br>
              <a:rPr lang="en-US" sz="2200" dirty="0" smtClean="0"/>
            </a:br>
            <a:r>
              <a:rPr lang="en-US" sz="2200" dirty="0" smtClean="0"/>
              <a:t/>
            </a:r>
            <a:br>
              <a:rPr lang="en-US" sz="2200" dirty="0" smtClean="0"/>
            </a:br>
            <a:r>
              <a:rPr lang="en-US" sz="2200" dirty="0" smtClean="0"/>
              <a:t>2. 	</a:t>
            </a:r>
            <a:r>
              <a:rPr lang="en-US" sz="2200" dirty="0" smtClean="0">
                <a:solidFill>
                  <a:srgbClr val="FF0000"/>
                </a:solidFill>
              </a:rPr>
              <a:t>To form the spindle apparatus</a:t>
            </a:r>
            <a:r>
              <a:rPr lang="en-US" sz="2200" dirty="0" smtClean="0"/>
              <a:t> and ensure the proper segregation of 	duplicated chromosomes into daughter cells during cell division (aka 	</a:t>
            </a:r>
            <a:r>
              <a:rPr lang="en-US" sz="2200" dirty="0" err="1" smtClean="0"/>
              <a:t>cytokinesis</a:t>
            </a:r>
            <a:r>
              <a:rPr lang="en-US" sz="2200" dirty="0" smtClean="0"/>
              <a:t>). The spindle apparatus also regulates the assembly and 	location of the </a:t>
            </a:r>
            <a:r>
              <a:rPr lang="en-US" sz="2200" dirty="0" err="1" smtClean="0"/>
              <a:t>actin</a:t>
            </a:r>
            <a:r>
              <a:rPr lang="en-US" sz="2200" dirty="0" smtClean="0"/>
              <a:t>-rich contractile ring that pinches and separates 	the two daughter cells.</a:t>
            </a:r>
            <a:br>
              <a:rPr lang="en-US" sz="2200" dirty="0" smtClean="0"/>
            </a:br>
            <a:r>
              <a:rPr lang="en-US" sz="2200" dirty="0" smtClean="0"/>
              <a:t/>
            </a:r>
            <a:br>
              <a:rPr lang="en-US" sz="2200" dirty="0" smtClean="0"/>
            </a:br>
            <a:r>
              <a:rPr lang="en-US" sz="2200" dirty="0" smtClean="0"/>
              <a:t>3.	 </a:t>
            </a:r>
            <a:r>
              <a:rPr lang="en-US" sz="2200" dirty="0" smtClean="0">
                <a:solidFill>
                  <a:srgbClr val="FF0000"/>
                </a:solidFill>
              </a:rPr>
              <a:t>To form an internal transport network </a:t>
            </a:r>
            <a:r>
              <a:rPr lang="en-US" sz="2200" dirty="0" smtClean="0"/>
              <a:t>for the trafficking of vesicles 	containing essential materials to the rest of the cell.</a:t>
            </a:r>
            <a:br>
              <a:rPr lang="en-US" sz="2200" dirty="0" smtClean="0"/>
            </a:br>
            <a:r>
              <a:rPr lang="en-US" sz="2200" dirty="0" smtClean="0"/>
              <a:t/>
            </a:r>
            <a:br>
              <a:rPr lang="en-US" sz="2200" dirty="0" smtClean="0"/>
            </a:br>
            <a:r>
              <a:rPr lang="en-US" sz="2200" dirty="0" smtClean="0"/>
              <a:t>4.	 </a:t>
            </a:r>
            <a:r>
              <a:rPr lang="en-US" sz="2200" dirty="0" smtClean="0">
                <a:solidFill>
                  <a:srgbClr val="FF0000"/>
                </a:solidFill>
              </a:rPr>
              <a:t>To form a rigid internal core</a:t>
            </a:r>
            <a:r>
              <a:rPr lang="en-US" sz="2200" dirty="0" smtClean="0"/>
              <a:t> that is used by microtubule-associated 	motor proteins to generate force and movement in motile structures 	such as cilia and flagella. A core of microtubules in the neural </a:t>
            </a:r>
            <a:r>
              <a:rPr lang="en-US" sz="2200" smtClean="0"/>
              <a:t>growth 	cone </a:t>
            </a:r>
            <a:r>
              <a:rPr lang="en-US" sz="2200" dirty="0" smtClean="0"/>
              <a:t>and axon also imparts stability and drives neural navigation </a:t>
            </a:r>
            <a:r>
              <a:rPr lang="en-US" sz="2200" smtClean="0"/>
              <a:t>and 	guidance</a:t>
            </a:r>
            <a:r>
              <a:rPr lang="en-US" sz="2200" dirty="0" smtClean="0"/>
              <a:t>.</a:t>
            </a:r>
            <a:r>
              <a:rPr lang="en-US" sz="2200" b="1" dirty="0" smtClean="0"/>
              <a:t/>
            </a:r>
            <a:br>
              <a:rPr lang="en-US" sz="2200" b="1" dirty="0" smtClean="0"/>
            </a:br>
            <a:endParaRPr lang="en-US" sz="22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rPr>
              <a:t>Comparison of some properties of microfilaments,</a:t>
            </a:r>
            <a:br>
              <a:rPr lang="en-US" sz="2800" dirty="0" smtClean="0">
                <a:solidFill>
                  <a:srgbClr val="FF0000"/>
                </a:solidFill>
              </a:rPr>
            </a:br>
            <a:r>
              <a:rPr lang="en-US" sz="2800" dirty="0" smtClean="0">
                <a:solidFill>
                  <a:srgbClr val="FF0000"/>
                </a:solidFill>
              </a:rPr>
              <a:t> intermediate filaments &amp; microtubules</a:t>
            </a:r>
            <a:endParaRPr lang="en-US" sz="2800" dirty="0">
              <a:solidFill>
                <a:srgbClr val="FF0000"/>
              </a:solidFill>
            </a:endParaRPr>
          </a:p>
        </p:txBody>
      </p:sp>
      <p:graphicFrame>
        <p:nvGraphicFramePr>
          <p:cNvPr id="4" name="Content Placeholder 3"/>
          <p:cNvGraphicFramePr>
            <a:graphicFrameLocks noGrp="1"/>
          </p:cNvGraphicFramePr>
          <p:nvPr>
            <p:ph idx="1"/>
          </p:nvPr>
        </p:nvGraphicFramePr>
        <p:xfrm>
          <a:off x="457200" y="1600200"/>
          <a:ext cx="8229600" cy="4609142"/>
        </p:xfrm>
        <a:graphic>
          <a:graphicData uri="http://schemas.openxmlformats.org/drawingml/2006/table">
            <a:tbl>
              <a:tblPr firstRow="1" bandRow="1">
                <a:tableStyleId>{5C22544A-7EE6-4342-B048-85BDC9FD1C3A}</a:tableStyleId>
              </a:tblPr>
              <a:tblGrid>
                <a:gridCol w="1685908"/>
                <a:gridCol w="2071702"/>
                <a:gridCol w="2214578"/>
                <a:gridCol w="2257412"/>
              </a:tblGrid>
              <a:tr h="1042982">
                <a:tc>
                  <a:txBody>
                    <a:bodyPr/>
                    <a:lstStyle/>
                    <a:p>
                      <a:r>
                        <a:rPr lang="en-US" sz="2400" dirty="0" smtClean="0"/>
                        <a:t>PROPERTY</a:t>
                      </a:r>
                      <a:endParaRPr lang="en-US" sz="2400" dirty="0"/>
                    </a:p>
                  </a:txBody>
                  <a:tcPr/>
                </a:tc>
                <a:tc>
                  <a:txBody>
                    <a:bodyPr/>
                    <a:lstStyle/>
                    <a:p>
                      <a:r>
                        <a:rPr lang="en-US" sz="2400" dirty="0" smtClean="0">
                          <a:solidFill>
                            <a:srgbClr val="FF0000"/>
                          </a:solidFill>
                        </a:rPr>
                        <a:t>Microtubules</a:t>
                      </a:r>
                      <a:endParaRPr lang="en-US" sz="2400" dirty="0"/>
                    </a:p>
                  </a:txBody>
                  <a:tcPr/>
                </a:tc>
                <a:tc>
                  <a:txBody>
                    <a:bodyPr/>
                    <a:lstStyle/>
                    <a:p>
                      <a:r>
                        <a:rPr lang="en-US" sz="2400" dirty="0" smtClean="0">
                          <a:solidFill>
                            <a:srgbClr val="FF0000"/>
                          </a:solidFill>
                        </a:rPr>
                        <a:t>Intermediate filaments</a:t>
                      </a:r>
                      <a:endParaRPr lang="en-US" sz="2400" dirty="0"/>
                    </a:p>
                  </a:txBody>
                  <a:tcPr/>
                </a:tc>
                <a:tc>
                  <a:txBody>
                    <a:bodyPr/>
                    <a:lstStyle/>
                    <a:p>
                      <a:r>
                        <a:rPr lang="en-US" sz="2400" dirty="0" smtClean="0">
                          <a:solidFill>
                            <a:srgbClr val="FF0000"/>
                          </a:solidFill>
                        </a:rPr>
                        <a:t>Microfilaments</a:t>
                      </a:r>
                      <a:endParaRPr lang="en-US" sz="2400" dirty="0"/>
                    </a:p>
                  </a:txBody>
                  <a:tcPr/>
                </a:tc>
              </a:tr>
              <a:tr h="370840">
                <a:tc>
                  <a:txBody>
                    <a:bodyPr/>
                    <a:lstStyle/>
                    <a:p>
                      <a:r>
                        <a:rPr lang="en-US" sz="2400" dirty="0" smtClean="0"/>
                        <a:t>STRUCTURE</a:t>
                      </a:r>
                      <a:endParaRPr lang="en-US" sz="2400" dirty="0"/>
                    </a:p>
                  </a:txBody>
                  <a:tcPr/>
                </a:tc>
                <a:tc>
                  <a:txBody>
                    <a:bodyPr/>
                    <a:lstStyle/>
                    <a:p>
                      <a:r>
                        <a:rPr lang="en-US" sz="2400" dirty="0" smtClean="0"/>
                        <a:t>Hollow, cylindrical made up of 13 protofilaments</a:t>
                      </a:r>
                      <a:endParaRPr lang="en-US" sz="2400" dirty="0"/>
                    </a:p>
                  </a:txBody>
                  <a:tcPr/>
                </a:tc>
                <a:tc>
                  <a:txBody>
                    <a:bodyPr/>
                    <a:lstStyle/>
                    <a:p>
                      <a:r>
                        <a:rPr lang="en-US" sz="2400" dirty="0" smtClean="0"/>
                        <a:t>Hollow with 4-5 protofilaments </a:t>
                      </a:r>
                      <a:endParaRPr lang="en-US" sz="2400" dirty="0"/>
                    </a:p>
                  </a:txBody>
                  <a:tcPr/>
                </a:tc>
                <a:tc>
                  <a:txBody>
                    <a:bodyPr/>
                    <a:lstStyle/>
                    <a:p>
                      <a:r>
                        <a:rPr lang="en-US" sz="2400" dirty="0" smtClean="0"/>
                        <a:t>Solid,</a:t>
                      </a:r>
                      <a:r>
                        <a:rPr lang="en-US" sz="2400" baseline="0" dirty="0" smtClean="0"/>
                        <a:t> made up of polymerized </a:t>
                      </a:r>
                      <a:r>
                        <a:rPr lang="en-US" sz="2400" baseline="0" dirty="0" err="1" smtClean="0"/>
                        <a:t>actin</a:t>
                      </a:r>
                      <a:r>
                        <a:rPr lang="en-US" sz="2400" baseline="0" dirty="0" smtClean="0"/>
                        <a:t>.</a:t>
                      </a:r>
                    </a:p>
                    <a:p>
                      <a:r>
                        <a:rPr lang="en-US" sz="2400" baseline="0" dirty="0" smtClean="0"/>
                        <a:t>F-</a:t>
                      </a:r>
                      <a:r>
                        <a:rPr lang="en-US" sz="2400" baseline="0" dirty="0" err="1" smtClean="0"/>
                        <a:t>Actin</a:t>
                      </a:r>
                      <a:endParaRPr lang="en-US" sz="2400" baseline="0" dirty="0" smtClean="0"/>
                    </a:p>
                    <a:p>
                      <a:endParaRPr lang="en-US" sz="2400" dirty="0"/>
                    </a:p>
                  </a:txBody>
                  <a:tcPr/>
                </a:tc>
              </a:tr>
              <a:tr h="370840">
                <a:tc>
                  <a:txBody>
                    <a:bodyPr/>
                    <a:lstStyle/>
                    <a:p>
                      <a:r>
                        <a:rPr lang="en-US" sz="2400" dirty="0" smtClean="0"/>
                        <a:t>DIAMETER</a:t>
                      </a:r>
                      <a:r>
                        <a:rPr lang="en-US" sz="2400" baseline="0" dirty="0" smtClean="0"/>
                        <a:t> (nm)</a:t>
                      </a:r>
                      <a:endParaRPr lang="en-US" sz="2400" dirty="0"/>
                    </a:p>
                  </a:txBody>
                  <a:tcPr/>
                </a:tc>
                <a:tc>
                  <a:txBody>
                    <a:bodyPr/>
                    <a:lstStyle/>
                    <a:p>
                      <a:r>
                        <a:rPr lang="en-US" sz="2400" dirty="0" smtClean="0"/>
                        <a:t>25 nm</a:t>
                      </a:r>
                      <a:endParaRPr lang="en-US" sz="2400" dirty="0"/>
                    </a:p>
                  </a:txBody>
                  <a:tcPr/>
                </a:tc>
                <a:tc>
                  <a:txBody>
                    <a:bodyPr/>
                    <a:lstStyle/>
                    <a:p>
                      <a:r>
                        <a:rPr lang="en-US" sz="2400" dirty="0" smtClean="0"/>
                        <a:t>10 nm</a:t>
                      </a:r>
                      <a:endParaRPr lang="en-US" sz="2400" dirty="0"/>
                    </a:p>
                  </a:txBody>
                  <a:tcPr/>
                </a:tc>
                <a:tc>
                  <a:txBody>
                    <a:bodyPr/>
                    <a:lstStyle/>
                    <a:p>
                      <a:r>
                        <a:rPr lang="en-US" sz="2400" dirty="0" smtClean="0"/>
                        <a:t>5-7 nm</a:t>
                      </a:r>
                      <a:endParaRPr lang="en-US" sz="2400" dirty="0"/>
                    </a:p>
                  </a:txBody>
                  <a:tcPr/>
                </a:tc>
              </a:tr>
              <a:tr h="370840">
                <a:tc>
                  <a:txBody>
                    <a:bodyPr/>
                    <a:lstStyle/>
                    <a:p>
                      <a:r>
                        <a:rPr lang="en-US" sz="2400" dirty="0" smtClean="0"/>
                        <a:t>MONOMER UNIT</a:t>
                      </a:r>
                      <a:endParaRPr lang="en-US" sz="2400" dirty="0"/>
                    </a:p>
                  </a:txBody>
                  <a:tcPr/>
                </a:tc>
                <a:tc>
                  <a:txBody>
                    <a:bodyPr/>
                    <a:lstStyle/>
                    <a:p>
                      <a:r>
                        <a:rPr lang="en-US" sz="2400" dirty="0" smtClean="0"/>
                        <a:t>Alpha </a:t>
                      </a:r>
                      <a:r>
                        <a:rPr lang="en-US" sz="2400" dirty="0" err="1" smtClean="0"/>
                        <a:t>tubulin</a:t>
                      </a:r>
                      <a:endParaRPr lang="en-US" sz="2400" dirty="0" smtClean="0"/>
                    </a:p>
                    <a:p>
                      <a:r>
                        <a:rPr lang="en-US" sz="2400" dirty="0" smtClean="0"/>
                        <a:t>Beta </a:t>
                      </a:r>
                      <a:r>
                        <a:rPr lang="en-US" sz="2400" dirty="0" err="1" smtClean="0"/>
                        <a:t>tubulin</a:t>
                      </a:r>
                      <a:endParaRPr lang="en-US" sz="2400" dirty="0"/>
                    </a:p>
                  </a:txBody>
                  <a:tcPr/>
                </a:tc>
                <a:tc>
                  <a:txBody>
                    <a:bodyPr/>
                    <a:lstStyle/>
                    <a:p>
                      <a:r>
                        <a:rPr lang="en-US" sz="2400" dirty="0" smtClean="0"/>
                        <a:t>Six types of protein</a:t>
                      </a:r>
                      <a:endParaRPr lang="en-US" sz="2400" dirty="0"/>
                    </a:p>
                  </a:txBody>
                  <a:tcPr/>
                </a:tc>
                <a:tc>
                  <a:txBody>
                    <a:bodyPr/>
                    <a:lstStyle/>
                    <a:p>
                      <a:r>
                        <a:rPr lang="en-US" sz="2400" dirty="0" smtClean="0"/>
                        <a:t>G. </a:t>
                      </a:r>
                      <a:r>
                        <a:rPr lang="en-US" sz="2400" dirty="0" err="1" smtClean="0"/>
                        <a:t>Actin</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58" y="285728"/>
          <a:ext cx="8229600" cy="6004560"/>
        </p:xfrm>
        <a:graphic>
          <a:graphicData uri="http://schemas.openxmlformats.org/drawingml/2006/table">
            <a:tbl>
              <a:tblPr firstRow="1" bandRow="1">
                <a:tableStyleId>{5C22544A-7EE6-4342-B048-85BDC9FD1C3A}</a:tableStyleId>
              </a:tblPr>
              <a:tblGrid>
                <a:gridCol w="2057400"/>
                <a:gridCol w="2014566"/>
                <a:gridCol w="2100234"/>
                <a:gridCol w="2057400"/>
              </a:tblGrid>
              <a:tr h="370840">
                <a:tc>
                  <a:txBody>
                    <a:bodyPr/>
                    <a:lstStyle/>
                    <a:p>
                      <a:r>
                        <a:rPr lang="en-US" sz="2000" dirty="0" smtClean="0">
                          <a:solidFill>
                            <a:srgbClr val="FF0000"/>
                          </a:solidFill>
                        </a:rPr>
                        <a:t>PROPERTY</a:t>
                      </a:r>
                      <a:endParaRPr lang="en-US" sz="2000" dirty="0">
                        <a:solidFill>
                          <a:srgbClr val="FF0000"/>
                        </a:solidFill>
                      </a:endParaRPr>
                    </a:p>
                  </a:txBody>
                  <a:tcPr/>
                </a:tc>
                <a:tc>
                  <a:txBody>
                    <a:bodyPr/>
                    <a:lstStyle/>
                    <a:p>
                      <a:r>
                        <a:rPr lang="en-US" sz="2000" dirty="0" smtClean="0">
                          <a:solidFill>
                            <a:srgbClr val="FF0000"/>
                          </a:solidFill>
                        </a:rPr>
                        <a:t>Microtubules</a:t>
                      </a:r>
                      <a:endParaRPr lang="en-US" sz="2000" dirty="0"/>
                    </a:p>
                  </a:txBody>
                  <a:tcPr/>
                </a:tc>
                <a:tc>
                  <a:txBody>
                    <a:bodyPr/>
                    <a:lstStyle/>
                    <a:p>
                      <a:r>
                        <a:rPr lang="en-US" sz="2000" dirty="0" smtClean="0">
                          <a:solidFill>
                            <a:srgbClr val="FF0000"/>
                          </a:solidFill>
                        </a:rPr>
                        <a:t>Intermediate filaments</a:t>
                      </a:r>
                      <a:endParaRPr lang="en-US" sz="2000" dirty="0"/>
                    </a:p>
                  </a:txBody>
                  <a:tcPr/>
                </a:tc>
                <a:tc>
                  <a:txBody>
                    <a:bodyPr/>
                    <a:lstStyle/>
                    <a:p>
                      <a:r>
                        <a:rPr lang="en-US" sz="2000" dirty="0" smtClean="0">
                          <a:solidFill>
                            <a:srgbClr val="FF0000"/>
                          </a:solidFill>
                        </a:rPr>
                        <a:t>Microfilaments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FUNCTIONS</a:t>
                      </a:r>
                    </a:p>
                    <a:p>
                      <a:endParaRPr lang="en-US" b="1" dirty="0">
                        <a:solidFill>
                          <a:srgbClr val="FF0000"/>
                        </a:solidFill>
                      </a:endParaRPr>
                    </a:p>
                  </a:txBody>
                  <a:tcPr/>
                </a:tc>
                <a:tc>
                  <a:txBody>
                    <a:bodyPr/>
                    <a:lstStyle/>
                    <a:p>
                      <a:r>
                        <a:rPr lang="en-US" b="1" dirty="0" smtClean="0">
                          <a:solidFill>
                            <a:srgbClr val="7030A0"/>
                          </a:solidFill>
                        </a:rPr>
                        <a:t>1. Motility of eukaryotes</a:t>
                      </a:r>
                      <a:endParaRPr lang="en-US" b="1" dirty="0">
                        <a:solidFill>
                          <a:srgbClr val="7030A0"/>
                        </a:solidFill>
                      </a:endParaRPr>
                    </a:p>
                  </a:txBody>
                  <a:tcPr/>
                </a:tc>
                <a:tc>
                  <a:txBody>
                    <a:bodyPr/>
                    <a:lstStyle/>
                    <a:p>
                      <a:r>
                        <a:rPr lang="en-US" b="1" dirty="0" smtClean="0">
                          <a:solidFill>
                            <a:srgbClr val="7030A0"/>
                          </a:solidFill>
                        </a:rPr>
                        <a:t>1, Integrate contractile units in muscles</a:t>
                      </a:r>
                      <a:endParaRPr lang="en-US" b="1" dirty="0">
                        <a:solidFill>
                          <a:srgbClr val="7030A0"/>
                        </a:solidFill>
                      </a:endParaRPr>
                    </a:p>
                  </a:txBody>
                  <a:tcPr/>
                </a:tc>
                <a:tc>
                  <a:txBody>
                    <a:bodyPr/>
                    <a:lstStyle/>
                    <a:p>
                      <a:r>
                        <a:rPr lang="en-US" b="1" dirty="0" smtClean="0">
                          <a:solidFill>
                            <a:srgbClr val="7030A0"/>
                          </a:solidFill>
                        </a:rPr>
                        <a:t>1. Muscle contraction</a:t>
                      </a:r>
                      <a:endParaRPr lang="en-US" b="1" dirty="0">
                        <a:solidFill>
                          <a:srgbClr val="7030A0"/>
                        </a:solidFill>
                      </a:endParaRPr>
                    </a:p>
                  </a:txBody>
                  <a:tcPr/>
                </a:tc>
              </a:tr>
              <a:tr h="370840">
                <a:tc>
                  <a:txBody>
                    <a:bodyPr/>
                    <a:lstStyle/>
                    <a:p>
                      <a:endParaRPr lang="en-US" dirty="0"/>
                    </a:p>
                  </a:txBody>
                  <a:tcPr/>
                </a:tc>
                <a:tc>
                  <a:txBody>
                    <a:bodyPr/>
                    <a:lstStyle/>
                    <a:p>
                      <a:r>
                        <a:rPr lang="en-US" b="1" dirty="0" smtClean="0"/>
                        <a:t>2. Chromosomal movement</a:t>
                      </a:r>
                    </a:p>
                  </a:txBody>
                  <a:tcPr/>
                </a:tc>
                <a:tc>
                  <a:txBody>
                    <a:bodyPr/>
                    <a:lstStyle/>
                    <a:p>
                      <a:r>
                        <a:rPr lang="en-US" b="1" dirty="0" smtClean="0"/>
                        <a:t>2.Mechanical support to cell &amp; nucleus</a:t>
                      </a:r>
                      <a:endParaRPr lang="en-US" b="1" dirty="0"/>
                    </a:p>
                  </a:txBody>
                  <a:tcPr/>
                </a:tc>
                <a:tc>
                  <a:txBody>
                    <a:bodyPr/>
                    <a:lstStyle/>
                    <a:p>
                      <a:r>
                        <a:rPr lang="en-US" b="1" dirty="0" smtClean="0"/>
                        <a:t>2. Cell</a:t>
                      </a:r>
                      <a:r>
                        <a:rPr lang="en-US" b="1" baseline="0" dirty="0" smtClean="0"/>
                        <a:t> shape changes</a:t>
                      </a:r>
                      <a:endParaRPr lang="en-US" b="1" dirty="0"/>
                    </a:p>
                  </a:txBody>
                  <a:tcP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rPr>
                        <a:t>3.Maintain cell shape</a:t>
                      </a:r>
                    </a:p>
                  </a:txBody>
                  <a:tcPr/>
                </a:tc>
                <a:tc>
                  <a:txBody>
                    <a:bodyPr/>
                    <a:lstStyle/>
                    <a:p>
                      <a:r>
                        <a:rPr lang="en-US" b="1" dirty="0" smtClean="0">
                          <a:solidFill>
                            <a:srgbClr val="FF0000"/>
                          </a:solidFill>
                        </a:rPr>
                        <a:t>3. Resist to external forces</a:t>
                      </a:r>
                      <a:endParaRPr lang="en-US" b="1" dirty="0">
                        <a:solidFill>
                          <a:srgbClr val="FF0000"/>
                        </a:solidFill>
                      </a:endParaRPr>
                    </a:p>
                  </a:txBody>
                  <a:tcPr/>
                </a:tc>
                <a:tc>
                  <a:txBody>
                    <a:bodyPr/>
                    <a:lstStyle/>
                    <a:p>
                      <a:r>
                        <a:rPr lang="en-US" b="1" dirty="0" smtClean="0">
                          <a:solidFill>
                            <a:srgbClr val="FF0000"/>
                          </a:solidFill>
                        </a:rPr>
                        <a:t>3. Cytokines is</a:t>
                      </a:r>
                      <a:endParaRPr lang="en-US" b="1" dirty="0">
                        <a:solidFill>
                          <a:srgbClr val="FF0000"/>
                        </a:solidFill>
                      </a:endParaRPr>
                    </a:p>
                  </a:txBody>
                  <a:tcPr/>
                </a:tc>
              </a:tr>
              <a:tr h="370840">
                <a:tc>
                  <a:txBody>
                    <a:bodyPr/>
                    <a:lstStyle/>
                    <a:p>
                      <a:endParaRPr lang="en-US"/>
                    </a:p>
                  </a:txBody>
                  <a:tcPr/>
                </a:tc>
                <a:tc>
                  <a:txBody>
                    <a:bodyPr/>
                    <a:lstStyle/>
                    <a:p>
                      <a:r>
                        <a:rPr lang="en-US" b="1" dirty="0" smtClean="0"/>
                        <a:t>4. Morphogenesis</a:t>
                      </a:r>
                      <a:endParaRPr lang="en-US" b="1" dirty="0"/>
                    </a:p>
                  </a:txBody>
                  <a:tcPr/>
                </a:tc>
                <a:tc>
                  <a:txBody>
                    <a:bodyPr/>
                    <a:lstStyle/>
                    <a:p>
                      <a:endParaRPr lang="en-US" b="1"/>
                    </a:p>
                  </a:txBody>
                  <a:tcPr/>
                </a:tc>
                <a:tc>
                  <a:txBody>
                    <a:bodyPr/>
                    <a:lstStyle/>
                    <a:p>
                      <a:r>
                        <a:rPr lang="en-US" b="1" dirty="0" smtClean="0"/>
                        <a:t>4 . cleavage furrow formation</a:t>
                      </a:r>
                      <a:endParaRPr lang="en-US" b="1" dirty="0"/>
                    </a:p>
                  </a:txBody>
                  <a:tcPr/>
                </a:tc>
              </a:tr>
              <a:tr h="370840">
                <a:tc>
                  <a:txBody>
                    <a:bodyPr/>
                    <a:lstStyle/>
                    <a:p>
                      <a:endParaRPr lang="en-US"/>
                    </a:p>
                  </a:txBody>
                  <a:tcPr/>
                </a:tc>
                <a:tc>
                  <a:txBody>
                    <a:bodyPr/>
                    <a:lstStyle/>
                    <a:p>
                      <a:r>
                        <a:rPr lang="en-US" b="1" dirty="0" smtClean="0"/>
                        <a:t>5.Sensery transduction</a:t>
                      </a:r>
                      <a:endParaRPr lang="en-US" b="1" dirty="0"/>
                    </a:p>
                  </a:txBody>
                  <a:tcPr/>
                </a:tc>
                <a:tc>
                  <a:txBody>
                    <a:bodyPr/>
                    <a:lstStyle/>
                    <a:p>
                      <a:endParaRPr lang="en-US" b="1"/>
                    </a:p>
                  </a:txBody>
                  <a:tcPr/>
                </a:tc>
                <a:tc>
                  <a:txBody>
                    <a:bodyPr/>
                    <a:lstStyle/>
                    <a:p>
                      <a:r>
                        <a:rPr lang="en-US" b="1" dirty="0" smtClean="0"/>
                        <a:t>5. nerve outgrowth</a:t>
                      </a:r>
                      <a:endParaRPr lang="en-US" b="1" dirty="0"/>
                    </a:p>
                  </a:txBody>
                  <a:tcPr/>
                </a:tc>
              </a:tr>
              <a:tr h="370840">
                <a:tc>
                  <a:txBody>
                    <a:bodyPr/>
                    <a:lstStyle/>
                    <a:p>
                      <a:endParaRPr lang="en-US"/>
                    </a:p>
                  </a:txBody>
                  <a:tcPr/>
                </a:tc>
                <a:tc>
                  <a:txBody>
                    <a:bodyPr/>
                    <a:lstStyle/>
                    <a:p>
                      <a:r>
                        <a:rPr lang="en-US" b="1" dirty="0" smtClean="0"/>
                        <a:t>6. Transport of cellular material</a:t>
                      </a:r>
                      <a:endParaRPr lang="en-US" b="1" dirty="0"/>
                    </a:p>
                  </a:txBody>
                  <a:tcPr/>
                </a:tc>
                <a:tc>
                  <a:txBody>
                    <a:bodyPr/>
                    <a:lstStyle/>
                    <a:p>
                      <a:endParaRPr lang="en-US" b="1"/>
                    </a:p>
                  </a:txBody>
                  <a:tcPr/>
                </a:tc>
                <a:tc>
                  <a:txBody>
                    <a:bodyPr/>
                    <a:lstStyle/>
                    <a:p>
                      <a:r>
                        <a:rPr lang="en-US" b="1" dirty="0" smtClean="0"/>
                        <a:t>6.Helps in Gastrulation (</a:t>
                      </a:r>
                      <a:r>
                        <a:rPr lang="en-US" b="1" dirty="0" err="1" smtClean="0"/>
                        <a:t>Epiboly</a:t>
                      </a:r>
                      <a:r>
                        <a:rPr lang="en-US" b="1" dirty="0" smtClean="0"/>
                        <a:t> &amp; Emboli)</a:t>
                      </a:r>
                      <a:endParaRPr lang="en-US" b="1" dirty="0"/>
                    </a:p>
                  </a:txBody>
                  <a:tcPr/>
                </a:tc>
              </a:tr>
              <a:tr h="370840">
                <a:tc>
                  <a:txBody>
                    <a:bodyPr/>
                    <a:lstStyle/>
                    <a:p>
                      <a:endParaRPr lang="en-US"/>
                    </a:p>
                  </a:txBody>
                  <a:tcPr/>
                </a:tc>
                <a:tc>
                  <a:txBody>
                    <a:bodyPr/>
                    <a:lstStyle/>
                    <a:p>
                      <a:r>
                        <a:rPr lang="en-US" b="1" dirty="0" smtClean="0"/>
                        <a:t>7.Movement</a:t>
                      </a:r>
                      <a:r>
                        <a:rPr lang="en-US" b="1" baseline="0" dirty="0" smtClean="0"/>
                        <a:t> of cilia &amp; flagella</a:t>
                      </a:r>
                      <a:endParaRPr lang="en-US" b="1" dirty="0"/>
                    </a:p>
                  </a:txBody>
                  <a:tcPr/>
                </a:tc>
                <a:tc>
                  <a:txBody>
                    <a:bodyPr/>
                    <a:lstStyle/>
                    <a:p>
                      <a:endParaRPr lang="en-US" b="1"/>
                    </a:p>
                  </a:txBody>
                  <a:tcPr/>
                </a:tc>
                <a:tc>
                  <a:txBody>
                    <a:bodyPr/>
                    <a:lstStyle/>
                    <a:p>
                      <a:r>
                        <a:rPr lang="en-US" b="1" dirty="0" smtClean="0"/>
                        <a:t> </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6553200"/>
            <a:ext cx="6781800" cy="228600"/>
          </a:xfrm>
          <a:prstGeom prst="rect">
            <a:avLst/>
          </a:prstGeom>
          <a:noFill/>
          <a:ln w="9525">
            <a:noFill/>
            <a:miter lim="800000"/>
            <a:headEnd/>
            <a:tailEnd/>
          </a:ln>
        </p:spPr>
        <p:txBody>
          <a:bodyPr/>
          <a:lstStyle/>
          <a:p>
            <a:pPr eaLnBrk="0" hangingPunct="0"/>
            <a:endParaRPr lang="en-US" altLang="en-US" sz="1200">
              <a:latin typeface="Times" charset="0"/>
            </a:endParaRPr>
          </a:p>
        </p:txBody>
      </p:sp>
      <p:pic>
        <p:nvPicPr>
          <p:cNvPr id="8195" name="Picture 3"/>
          <p:cNvPicPr>
            <a:picLocks noChangeAspect="1" noChangeArrowheads="1"/>
          </p:cNvPicPr>
          <p:nvPr/>
        </p:nvPicPr>
        <p:blipFill>
          <a:blip r:embed="rId2"/>
          <a:srcRect b="49150"/>
          <a:stretch>
            <a:fillRect/>
          </a:stretch>
        </p:blipFill>
        <p:spPr bwMode="auto">
          <a:xfrm>
            <a:off x="285720" y="0"/>
            <a:ext cx="8458200" cy="6191273"/>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6553200"/>
            <a:ext cx="6781800" cy="228600"/>
          </a:xfrm>
          <a:prstGeom prst="rect">
            <a:avLst/>
          </a:prstGeom>
          <a:noFill/>
          <a:ln w="9525">
            <a:noFill/>
            <a:miter lim="800000"/>
            <a:headEnd/>
            <a:tailEnd/>
          </a:ln>
        </p:spPr>
        <p:txBody>
          <a:bodyPr/>
          <a:lstStyle/>
          <a:p>
            <a:pPr eaLnBrk="0" hangingPunct="0"/>
            <a:endParaRPr lang="en-US" altLang="en-US" sz="1200">
              <a:latin typeface="Times" charset="0"/>
            </a:endParaRPr>
          </a:p>
        </p:txBody>
      </p:sp>
      <p:pic>
        <p:nvPicPr>
          <p:cNvPr id="8195" name="Picture 3"/>
          <p:cNvPicPr>
            <a:picLocks noChangeAspect="1" noChangeArrowheads="1"/>
          </p:cNvPicPr>
          <p:nvPr/>
        </p:nvPicPr>
        <p:blipFill>
          <a:blip r:embed="rId2"/>
          <a:srcRect t="48901" b="7306"/>
          <a:stretch>
            <a:fillRect/>
          </a:stretch>
        </p:blipFill>
        <p:spPr bwMode="auto">
          <a:xfrm>
            <a:off x="285720" y="1000108"/>
            <a:ext cx="8553480" cy="385765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fontScale="90000"/>
          </a:bodyPr>
          <a:lstStyle/>
          <a:p>
            <a:r>
              <a:rPr lang="en-US" b="1" i="1" dirty="0" smtClean="0">
                <a:solidFill>
                  <a:srgbClr val="FF0000"/>
                </a:solidFill>
              </a:rPr>
              <a:t>CYTOSKELETON</a:t>
            </a:r>
            <a:endParaRPr lang="en-US" i="1" dirty="0">
              <a:solidFill>
                <a:srgbClr val="FF0000"/>
              </a:solidFill>
            </a:endParaRPr>
          </a:p>
        </p:txBody>
      </p:sp>
      <p:sp>
        <p:nvSpPr>
          <p:cNvPr id="3" name="Content Placeholder 2"/>
          <p:cNvSpPr>
            <a:spLocks noGrp="1"/>
          </p:cNvSpPr>
          <p:nvPr>
            <p:ph idx="1"/>
          </p:nvPr>
        </p:nvSpPr>
        <p:spPr>
          <a:xfrm>
            <a:off x="457200" y="928670"/>
            <a:ext cx="8229600" cy="5197493"/>
          </a:xfrm>
        </p:spPr>
        <p:txBody>
          <a:bodyPr/>
          <a:lstStyle/>
          <a:p>
            <a:endParaRPr lang="en-US" dirty="0" smtClean="0"/>
          </a:p>
          <a:p>
            <a:endParaRPr lang="en-US" dirty="0"/>
          </a:p>
        </p:txBody>
      </p:sp>
      <p:pic>
        <p:nvPicPr>
          <p:cNvPr id="29699" name="Picture 3" descr="http://www.mhhe.com/biosci/esp/2001_saladin/folder_structure/le/m4/s5/assets/images/lem4s5_1.jpg"/>
          <p:cNvPicPr>
            <a:picLocks noChangeAspect="1" noChangeArrowheads="1"/>
          </p:cNvPicPr>
          <p:nvPr/>
        </p:nvPicPr>
        <p:blipFill>
          <a:blip r:embed="rId2"/>
          <a:srcRect/>
          <a:stretch>
            <a:fillRect/>
          </a:stretch>
        </p:blipFill>
        <p:spPr bwMode="auto">
          <a:xfrm>
            <a:off x="642910" y="928670"/>
            <a:ext cx="6500858" cy="52149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357158" y="2357430"/>
            <a:ext cx="8358246" cy="4143404"/>
          </a:xfrm>
          <a:prstGeom prst="rect">
            <a:avLst/>
          </a:prstGeom>
          <a:noFill/>
          <a:ln w="9525">
            <a:noFill/>
            <a:miter lim="800000"/>
            <a:headEnd/>
            <a:tailEnd/>
          </a:ln>
          <a:effectLst/>
        </p:spPr>
      </p:pic>
      <p:sp>
        <p:nvSpPr>
          <p:cNvPr id="5" name="Title 1"/>
          <p:cNvSpPr>
            <a:spLocks noGrp="1"/>
          </p:cNvSpPr>
          <p:nvPr>
            <p:ph type="title"/>
          </p:nvPr>
        </p:nvSpPr>
        <p:spPr>
          <a:xfrm>
            <a:off x="457200" y="274638"/>
            <a:ext cx="8229600" cy="1939916"/>
          </a:xfrm>
        </p:spPr>
        <p:txBody>
          <a:bodyPr>
            <a:noAutofit/>
          </a:bodyPr>
          <a:lstStyle/>
          <a:p>
            <a:pPr algn="l">
              <a:buFont typeface="Arial" pitchFamily="34" charset="0"/>
              <a:buChar char="•"/>
            </a:pPr>
            <a:r>
              <a:rPr lang="en-US" sz="5400" b="1" dirty="0" smtClean="0">
                <a:solidFill>
                  <a:srgbClr val="7030A0"/>
                </a:solidFill>
              </a:rPr>
              <a:t>Cytoskeleton</a:t>
            </a:r>
            <a:r>
              <a:rPr lang="en-US" sz="2800" b="1" dirty="0">
                <a:solidFill>
                  <a:srgbClr val="7030A0"/>
                </a:solidFill>
              </a:rPr>
              <a:t/>
            </a:r>
            <a:br>
              <a:rPr lang="en-US" sz="2800" b="1" dirty="0">
                <a:solidFill>
                  <a:srgbClr val="7030A0"/>
                </a:solidFill>
              </a:rPr>
            </a:br>
            <a:r>
              <a:rPr lang="en-US" sz="2000" b="1" dirty="0">
                <a:solidFill>
                  <a:srgbClr val="FF0000"/>
                </a:solidFill>
              </a:rPr>
              <a:t>Made of proteins</a:t>
            </a:r>
            <a:r>
              <a:rPr lang="en-US" sz="2000" b="1" dirty="0"/>
              <a:t/>
            </a:r>
            <a:br>
              <a:rPr lang="en-US" sz="2000" b="1" dirty="0"/>
            </a:br>
            <a:r>
              <a:rPr lang="en-US" sz="2000" b="1" dirty="0"/>
              <a:t>Dynamic properties</a:t>
            </a:r>
            <a:br>
              <a:rPr lang="en-US" sz="2000" b="1" dirty="0"/>
            </a:br>
            <a:r>
              <a:rPr lang="en-US" sz="2000" b="1" dirty="0"/>
              <a:t>Coordinate with each other</a:t>
            </a:r>
            <a:br>
              <a:rPr lang="en-US" sz="2000" b="1" dirty="0"/>
            </a:br>
            <a:r>
              <a:rPr lang="en-US" sz="2000" b="1" dirty="0"/>
              <a:t>Coordinate with external signal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57200" y="457200"/>
            <a:ext cx="8229600" cy="5668963"/>
          </a:xfrm>
        </p:spPr>
        <p:txBody>
          <a:bodyPr/>
          <a:lstStyle/>
          <a:p>
            <a:pPr eaLnBrk="1" hangingPunct="1"/>
            <a:r>
              <a:rPr lang="en-US" altLang="en-US" sz="2800" b="1" dirty="0" smtClean="0">
                <a:solidFill>
                  <a:srgbClr val="FF0000"/>
                </a:solidFill>
              </a:rPr>
              <a:t>Introduction</a:t>
            </a:r>
          </a:p>
          <a:p>
            <a:pPr eaLnBrk="1" hangingPunct="1">
              <a:buClr>
                <a:srgbClr val="339933"/>
              </a:buClr>
            </a:pPr>
            <a:r>
              <a:rPr lang="en-US" altLang="en-US" sz="2800" dirty="0" smtClean="0">
                <a:solidFill>
                  <a:srgbClr val="000000"/>
                </a:solidFill>
              </a:rPr>
              <a:t>The </a:t>
            </a:r>
            <a:r>
              <a:rPr lang="en-US" altLang="en-US" sz="2800" b="1" dirty="0" smtClean="0">
                <a:solidFill>
                  <a:srgbClr val="000000"/>
                </a:solidFill>
              </a:rPr>
              <a:t>cytoskeleton</a:t>
            </a:r>
            <a:r>
              <a:rPr lang="en-US" altLang="en-US" sz="2800" dirty="0" smtClean="0">
                <a:solidFill>
                  <a:srgbClr val="000000"/>
                </a:solidFill>
              </a:rPr>
              <a:t> is a network of fibers extending throughout the cytoplasm.</a:t>
            </a:r>
          </a:p>
          <a:p>
            <a:pPr eaLnBrk="1" hangingPunct="1">
              <a:buClr>
                <a:srgbClr val="339933"/>
              </a:buClr>
            </a:pPr>
            <a:r>
              <a:rPr lang="en-US" altLang="en-US" sz="2800" dirty="0" smtClean="0">
                <a:solidFill>
                  <a:srgbClr val="000000"/>
                </a:solidFill>
              </a:rPr>
              <a:t>The cytoskeleton </a:t>
            </a:r>
            <a:br>
              <a:rPr lang="en-US" altLang="en-US" sz="2800" dirty="0" smtClean="0">
                <a:solidFill>
                  <a:srgbClr val="000000"/>
                </a:solidFill>
              </a:rPr>
            </a:br>
            <a:r>
              <a:rPr lang="en-US" altLang="en-US" sz="2800" dirty="0" smtClean="0">
                <a:solidFill>
                  <a:srgbClr val="000000"/>
                </a:solidFill>
              </a:rPr>
              <a:t>organizes the </a:t>
            </a:r>
            <a:br>
              <a:rPr lang="en-US" altLang="en-US" sz="2800" dirty="0" smtClean="0">
                <a:solidFill>
                  <a:srgbClr val="000000"/>
                </a:solidFill>
              </a:rPr>
            </a:br>
            <a:r>
              <a:rPr lang="en-US" altLang="en-US" sz="2800" dirty="0" smtClean="0">
                <a:solidFill>
                  <a:srgbClr val="000000"/>
                </a:solidFill>
              </a:rPr>
              <a:t>structures and </a:t>
            </a:r>
            <a:br>
              <a:rPr lang="en-US" altLang="en-US" sz="2800" dirty="0" smtClean="0">
                <a:solidFill>
                  <a:srgbClr val="000000"/>
                </a:solidFill>
              </a:rPr>
            </a:br>
            <a:r>
              <a:rPr lang="en-US" altLang="en-US" sz="2800" dirty="0" smtClean="0">
                <a:solidFill>
                  <a:srgbClr val="000000"/>
                </a:solidFill>
              </a:rPr>
              <a:t>activities of </a:t>
            </a:r>
            <a:br>
              <a:rPr lang="en-US" altLang="en-US" sz="2800" dirty="0" smtClean="0">
                <a:solidFill>
                  <a:srgbClr val="000000"/>
                </a:solidFill>
              </a:rPr>
            </a:br>
            <a:r>
              <a:rPr lang="en-US" altLang="en-US" sz="2800" dirty="0" smtClean="0">
                <a:solidFill>
                  <a:srgbClr val="000000"/>
                </a:solidFill>
              </a:rPr>
              <a:t>the cell.</a:t>
            </a:r>
          </a:p>
          <a:p>
            <a:pPr eaLnBrk="1" hangingPunct="1"/>
            <a:endParaRPr lang="en-US" sz="2800" dirty="0" smtClean="0"/>
          </a:p>
        </p:txBody>
      </p:sp>
      <p:pic>
        <p:nvPicPr>
          <p:cNvPr id="4099" name="Picture 4"/>
          <p:cNvPicPr>
            <a:picLocks noChangeAspect="1" noChangeArrowheads="1"/>
          </p:cNvPicPr>
          <p:nvPr/>
        </p:nvPicPr>
        <p:blipFill>
          <a:blip r:embed="rId2"/>
          <a:srcRect b="3000"/>
          <a:stretch>
            <a:fillRect/>
          </a:stretch>
        </p:blipFill>
        <p:spPr bwMode="auto">
          <a:xfrm>
            <a:off x="4000496" y="1857364"/>
            <a:ext cx="4876800" cy="445611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Autofit/>
          </a:bodyPr>
          <a:lstStyle/>
          <a:p>
            <a:r>
              <a:rPr lang="en-US" sz="2800" b="1" dirty="0" smtClean="0"/>
              <a:t>Skeleton" contained within a cell's cytoplasm and is </a:t>
            </a:r>
            <a:r>
              <a:rPr lang="en-US" sz="2800" b="1" dirty="0" smtClean="0">
                <a:solidFill>
                  <a:srgbClr val="FF0000"/>
                </a:solidFill>
              </a:rPr>
              <a:t>made UP of protein</a:t>
            </a:r>
          </a:p>
          <a:p>
            <a:endParaRPr lang="en-US" sz="2800" dirty="0" smtClean="0">
              <a:solidFill>
                <a:srgbClr val="FF0000"/>
              </a:solidFill>
            </a:endParaRPr>
          </a:p>
          <a:p>
            <a:r>
              <a:rPr lang="en-US" sz="2800" dirty="0" smtClean="0">
                <a:solidFill>
                  <a:srgbClr val="FF0000"/>
                </a:solidFill>
              </a:rPr>
              <a:t>Present in eukaryotic </a:t>
            </a:r>
            <a:r>
              <a:rPr lang="en-US" sz="2800" dirty="0" smtClean="0"/>
              <a:t>cells ,</a:t>
            </a:r>
          </a:p>
          <a:p>
            <a:pPr>
              <a:buNone/>
            </a:pPr>
            <a:endParaRPr lang="en-US" sz="2800" dirty="0" smtClean="0"/>
          </a:p>
          <a:p>
            <a:r>
              <a:rPr lang="en-US" sz="2800" dirty="0" smtClean="0"/>
              <a:t>Recent research has identified the </a:t>
            </a:r>
            <a:r>
              <a:rPr lang="en-US" sz="2800" dirty="0" smtClean="0">
                <a:solidFill>
                  <a:srgbClr val="FF0000"/>
                </a:solidFill>
              </a:rPr>
              <a:t>prokaryotic cytoskeleton</a:t>
            </a:r>
            <a:r>
              <a:rPr lang="en-US" sz="2800" dirty="0" smtClean="0"/>
              <a:t>.</a:t>
            </a:r>
          </a:p>
          <a:p>
            <a:endParaRPr lang="en-US" sz="2800" dirty="0" smtClean="0"/>
          </a:p>
          <a:p>
            <a:r>
              <a:rPr lang="en-US" sz="2800" b="1" dirty="0" smtClean="0">
                <a:solidFill>
                  <a:srgbClr val="FF0000"/>
                </a:solidFill>
              </a:rPr>
              <a:t>50 to 70 A⁰ </a:t>
            </a:r>
            <a:r>
              <a:rPr lang="en-US" sz="2800" dirty="0" smtClean="0"/>
              <a:t>/ 5-7 NM. in diameter.</a:t>
            </a:r>
          </a:p>
          <a:p>
            <a:endParaRPr lang="en-US" sz="2800" dirty="0" smtClean="0"/>
          </a:p>
          <a:p>
            <a:r>
              <a:rPr lang="en-US" sz="2800" dirty="0" smtClean="0"/>
              <a:t> In cluster beneath cell membrane</a:t>
            </a:r>
          </a:p>
          <a:p>
            <a:endParaRPr lang="en-US" sz="2800" dirty="0" smtClean="0"/>
          </a:p>
        </p:txBody>
      </p:sp>
      <p:sp>
        <p:nvSpPr>
          <p:cNvPr id="5" name="Title 4"/>
          <p:cNvSpPr>
            <a:spLocks noGrp="1"/>
          </p:cNvSpPr>
          <p:nvPr>
            <p:ph type="title"/>
          </p:nvPr>
        </p:nvSpPr>
        <p:spPr>
          <a:xfrm>
            <a:off x="457200" y="274638"/>
            <a:ext cx="8229600" cy="582594"/>
          </a:xfrm>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I.MICROFILAMENTS/ACTINFILAMENTS</a:t>
            </a:r>
            <a:r>
              <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r>
            <a:br>
              <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r>
              <a:rPr lang="en-US" dirty="0" smtClean="0"/>
              <a:t>Formed from </a:t>
            </a:r>
            <a:r>
              <a:rPr lang="en-US" b="1" dirty="0" smtClean="0">
                <a:solidFill>
                  <a:srgbClr val="FF0000"/>
                </a:solidFill>
              </a:rPr>
              <a:t>globular proteins </a:t>
            </a:r>
            <a:r>
              <a:rPr lang="en-US" dirty="0" smtClean="0"/>
              <a:t>&amp; similar to </a:t>
            </a:r>
            <a:r>
              <a:rPr lang="en-US" dirty="0" err="1" smtClean="0"/>
              <a:t>actin</a:t>
            </a:r>
            <a:r>
              <a:rPr lang="en-US" dirty="0" smtClean="0"/>
              <a:t> of muscles hence called </a:t>
            </a:r>
            <a:r>
              <a:rPr lang="en-US" dirty="0" err="1" smtClean="0"/>
              <a:t>actin</a:t>
            </a:r>
            <a:r>
              <a:rPr lang="en-US" dirty="0" smtClean="0"/>
              <a:t> filament.</a:t>
            </a:r>
          </a:p>
          <a:p>
            <a:endParaRPr lang="en-US" dirty="0" smtClean="0"/>
          </a:p>
          <a:p>
            <a:r>
              <a:rPr lang="en-US" b="1" dirty="0" smtClean="0">
                <a:solidFill>
                  <a:srgbClr val="C00000"/>
                </a:solidFill>
              </a:rPr>
              <a:t>Arranged in two different ways-</a:t>
            </a:r>
          </a:p>
          <a:p>
            <a:pPr>
              <a:buNone/>
            </a:pPr>
            <a:r>
              <a:rPr lang="en-US" b="1" dirty="0" smtClean="0">
                <a:solidFill>
                  <a:srgbClr val="C00000"/>
                </a:solidFill>
              </a:rPr>
              <a:t>	</a:t>
            </a:r>
            <a:r>
              <a:rPr lang="en-US" dirty="0" smtClean="0"/>
              <a:t>a) </a:t>
            </a:r>
            <a:r>
              <a:rPr lang="en-US" b="1" dirty="0" smtClean="0">
                <a:solidFill>
                  <a:srgbClr val="002060"/>
                </a:solidFill>
              </a:rPr>
              <a:t>Lie parallel bundles </a:t>
            </a:r>
            <a:r>
              <a:rPr lang="en-US" dirty="0" smtClean="0"/>
              <a:t>near the surface of the cell membrane,  e.g. cleavage furrow dividing cell.</a:t>
            </a:r>
          </a:p>
          <a:p>
            <a:pPr>
              <a:buNone/>
            </a:pPr>
            <a:endParaRPr lang="en-US" dirty="0" smtClean="0"/>
          </a:p>
          <a:p>
            <a:r>
              <a:rPr lang="en-US" dirty="0" smtClean="0"/>
              <a:t>These bundles also contain other muscle proteins like </a:t>
            </a:r>
            <a:r>
              <a:rPr lang="en-US" dirty="0" smtClean="0">
                <a:solidFill>
                  <a:srgbClr val="FF0000"/>
                </a:solidFill>
              </a:rPr>
              <a:t>myosin, </a:t>
            </a:r>
            <a:r>
              <a:rPr lang="en-US" dirty="0" err="1" smtClean="0">
                <a:solidFill>
                  <a:srgbClr val="FF0000"/>
                </a:solidFill>
              </a:rPr>
              <a:t>tropomyosin</a:t>
            </a:r>
            <a:r>
              <a:rPr lang="en-US" dirty="0" smtClean="0">
                <a:solidFill>
                  <a:srgbClr val="FF0000"/>
                </a:solidFill>
              </a:rPr>
              <a:t> &amp; alpha </a:t>
            </a:r>
            <a:r>
              <a:rPr lang="en-US" dirty="0" err="1" smtClean="0">
                <a:solidFill>
                  <a:srgbClr val="FF0000"/>
                </a:solidFill>
              </a:rPr>
              <a:t>atinin</a:t>
            </a:r>
            <a:r>
              <a:rPr lang="en-US" dirty="0" smtClean="0">
                <a:solidFill>
                  <a:srgbClr val="FF0000"/>
                </a:solidFill>
              </a:rPr>
              <a:t> </a:t>
            </a:r>
            <a:r>
              <a:rPr lang="en-US" dirty="0" smtClean="0"/>
              <a:t>in clustered cells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143668"/>
          </a:xfrm>
        </p:spPr>
        <p:txBody>
          <a:bodyPr>
            <a:normAutofit/>
          </a:bodyPr>
          <a:lstStyle/>
          <a:p>
            <a:r>
              <a:rPr lang="en-US" sz="2400" dirty="0"/>
              <a:t>b</a:t>
            </a:r>
            <a:r>
              <a:rPr lang="en-US" sz="2400" dirty="0" smtClean="0"/>
              <a:t>) </a:t>
            </a:r>
            <a:r>
              <a:rPr lang="en-US" sz="2400" dirty="0"/>
              <a:t>I</a:t>
            </a:r>
            <a:r>
              <a:rPr lang="en-US" sz="2400" dirty="0" smtClean="0"/>
              <a:t>n second they are </a:t>
            </a:r>
            <a:r>
              <a:rPr lang="en-US" sz="2400" dirty="0" smtClean="0">
                <a:solidFill>
                  <a:srgbClr val="FF0000"/>
                </a:solidFill>
              </a:rPr>
              <a:t>in loose network</a:t>
            </a:r>
            <a:r>
              <a:rPr lang="en-US" sz="2400" dirty="0" smtClean="0"/>
              <a:t>, </a:t>
            </a:r>
          </a:p>
          <a:p>
            <a:pPr>
              <a:buNone/>
            </a:pPr>
            <a:r>
              <a:rPr lang="en-US" sz="2400" dirty="0"/>
              <a:t>	</a:t>
            </a:r>
            <a:r>
              <a:rPr lang="en-US" sz="2400" dirty="0" smtClean="0"/>
              <a:t>e.g. </a:t>
            </a:r>
            <a:r>
              <a:rPr lang="en-US" sz="2400" dirty="0" smtClean="0"/>
              <a:t>Pseudopodia </a:t>
            </a:r>
            <a:r>
              <a:rPr lang="en-US" sz="2400" dirty="0" smtClean="0"/>
              <a:t>in Amoeba and </a:t>
            </a:r>
            <a:r>
              <a:rPr lang="en-US" sz="2400" dirty="0" smtClean="0"/>
              <a:t>WBCs</a:t>
            </a:r>
            <a:endParaRPr lang="en-US" sz="2400" dirty="0" smtClean="0"/>
          </a:p>
          <a:p>
            <a:pPr>
              <a:buNone/>
            </a:pPr>
            <a:endParaRPr lang="en-US" sz="2400" dirty="0" smtClean="0"/>
          </a:p>
          <a:p>
            <a:r>
              <a:rPr lang="en-US" sz="2400" dirty="0" smtClean="0"/>
              <a:t>Also involved in movement associated with </a:t>
            </a:r>
            <a:r>
              <a:rPr lang="en-US" sz="2400" dirty="0" smtClean="0">
                <a:solidFill>
                  <a:srgbClr val="FF0000"/>
                </a:solidFill>
              </a:rPr>
              <a:t>furrow formation in cell division, </a:t>
            </a:r>
            <a:r>
              <a:rPr lang="en-US" sz="2400" dirty="0" smtClean="0"/>
              <a:t>cell migration during embryonic development</a:t>
            </a:r>
          </a:p>
          <a:p>
            <a:endParaRPr lang="en-US" sz="2400" dirty="0" smtClean="0"/>
          </a:p>
          <a:p>
            <a:r>
              <a:rPr lang="en-US" sz="2400" dirty="0" smtClean="0"/>
              <a:t>Form </a:t>
            </a:r>
            <a:r>
              <a:rPr lang="en-US" sz="2400" dirty="0" smtClean="0">
                <a:solidFill>
                  <a:srgbClr val="FF0000"/>
                </a:solidFill>
              </a:rPr>
              <a:t>major component</a:t>
            </a:r>
            <a:r>
              <a:rPr lang="en-US" sz="2400" dirty="0" smtClean="0"/>
              <a:t> of the cells</a:t>
            </a:r>
          </a:p>
          <a:p>
            <a:endParaRPr lang="en-US" sz="2400" dirty="0" smtClean="0"/>
          </a:p>
          <a:p>
            <a:r>
              <a:rPr lang="en-US" sz="2400" dirty="0" smtClean="0"/>
              <a:t>Acts as </a:t>
            </a:r>
            <a:r>
              <a:rPr lang="en-US" sz="2400" dirty="0" smtClean="0">
                <a:solidFill>
                  <a:srgbClr val="FF0000"/>
                </a:solidFill>
              </a:rPr>
              <a:t>contractile machinery</a:t>
            </a:r>
            <a:r>
              <a:rPr lang="en-US" sz="2400" dirty="0" smtClean="0"/>
              <a:t>, thus muscle cells richly supplied with microfilaments</a:t>
            </a:r>
          </a:p>
          <a:p>
            <a:endParaRPr lang="en-US" sz="2400" dirty="0" smtClean="0">
              <a:solidFill>
                <a:srgbClr val="002060"/>
              </a:solidFill>
            </a:endParaRPr>
          </a:p>
          <a:p>
            <a:r>
              <a:rPr lang="en-US" sz="2400" dirty="0" smtClean="0">
                <a:solidFill>
                  <a:srgbClr val="002060"/>
                </a:solidFill>
              </a:rPr>
              <a:t>Made up of </a:t>
            </a:r>
            <a:r>
              <a:rPr lang="en-US" sz="2400" dirty="0" err="1" smtClean="0">
                <a:solidFill>
                  <a:srgbClr val="002060"/>
                </a:solidFill>
              </a:rPr>
              <a:t>actin</a:t>
            </a:r>
            <a:r>
              <a:rPr lang="en-US" sz="2400" dirty="0" smtClean="0">
                <a:solidFill>
                  <a:srgbClr val="002060"/>
                </a:solidFill>
              </a:rPr>
              <a:t>, myosin &amp; myosin protein</a:t>
            </a:r>
          </a:p>
          <a:p>
            <a:endParaRPr lang="en-US" sz="2400" dirty="0" smtClean="0"/>
          </a:p>
          <a:p>
            <a:r>
              <a:rPr lang="en-US" sz="2400" dirty="0" smtClean="0"/>
              <a:t>In non muscle cells </a:t>
            </a:r>
            <a:r>
              <a:rPr lang="en-US" sz="2400" b="1" dirty="0" smtClean="0">
                <a:solidFill>
                  <a:srgbClr val="002060"/>
                </a:solidFill>
              </a:rPr>
              <a:t>found in cortical region </a:t>
            </a:r>
            <a:r>
              <a:rPr lang="en-US" sz="2400" dirty="0" smtClean="0"/>
              <a:t>nr. Plasma </a:t>
            </a:r>
            <a:r>
              <a:rPr lang="en-US" sz="2400" dirty="0" smtClean="0"/>
              <a:t>membrane</a:t>
            </a:r>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5911873"/>
          </a:xfrm>
        </p:spPr>
        <p:txBody>
          <a:bodyPr>
            <a:normAutofit/>
          </a:bodyPr>
          <a:lstStyle/>
          <a:p>
            <a:r>
              <a:rPr lang="en-US" sz="2400" dirty="0" smtClean="0">
                <a:solidFill>
                  <a:srgbClr val="FF0000"/>
                </a:solidFill>
              </a:rPr>
              <a:t>The major cytoskeletal protein of most of the cells is </a:t>
            </a:r>
            <a:r>
              <a:rPr lang="en-US" sz="2400" dirty="0" err="1" smtClean="0">
                <a:solidFill>
                  <a:srgbClr val="FF0000"/>
                </a:solidFill>
              </a:rPr>
              <a:t>actin</a:t>
            </a:r>
            <a:r>
              <a:rPr lang="en-US" sz="2400" dirty="0" smtClean="0">
                <a:solidFill>
                  <a:srgbClr val="FF0000"/>
                </a:solidFill>
              </a:rPr>
              <a:t>.</a:t>
            </a:r>
          </a:p>
          <a:p>
            <a:endParaRPr lang="en-US" sz="2400" dirty="0" smtClean="0"/>
          </a:p>
          <a:p>
            <a:r>
              <a:rPr lang="en-US" sz="2400" dirty="0" err="1" smtClean="0">
                <a:solidFill>
                  <a:srgbClr val="FF0000"/>
                </a:solidFill>
              </a:rPr>
              <a:t>Actin</a:t>
            </a:r>
            <a:r>
              <a:rPr lang="en-US" sz="2400" dirty="0" smtClean="0"/>
              <a:t> was first isolated from muscle cell in 1942 </a:t>
            </a:r>
            <a:r>
              <a:rPr lang="en-US" sz="2400" dirty="0" smtClean="0">
                <a:solidFill>
                  <a:srgbClr val="FF0000"/>
                </a:solidFill>
              </a:rPr>
              <a:t>constitute 20 percent of cell protein</a:t>
            </a:r>
          </a:p>
          <a:p>
            <a:endParaRPr lang="en-US" sz="2400" dirty="0" smtClean="0"/>
          </a:p>
          <a:p>
            <a:r>
              <a:rPr lang="en-US" sz="2400" dirty="0" smtClean="0">
                <a:solidFill>
                  <a:srgbClr val="FF0000"/>
                </a:solidFill>
              </a:rPr>
              <a:t>Yeasts have single </a:t>
            </a:r>
            <a:r>
              <a:rPr lang="en-US" sz="2400" dirty="0" err="1" smtClean="0">
                <a:solidFill>
                  <a:srgbClr val="FF0000"/>
                </a:solidFill>
              </a:rPr>
              <a:t>actin</a:t>
            </a:r>
            <a:r>
              <a:rPr lang="en-US" sz="2400" dirty="0" smtClean="0">
                <a:solidFill>
                  <a:srgbClr val="FF0000"/>
                </a:solidFill>
              </a:rPr>
              <a:t> gene</a:t>
            </a:r>
            <a:r>
              <a:rPr lang="en-US" sz="2400" dirty="0" smtClean="0"/>
              <a:t>, while higher </a:t>
            </a:r>
            <a:r>
              <a:rPr lang="en-US" sz="2400" dirty="0" smtClean="0">
                <a:solidFill>
                  <a:srgbClr val="7030A0"/>
                </a:solidFill>
              </a:rPr>
              <a:t>eukaryote</a:t>
            </a:r>
            <a:r>
              <a:rPr lang="en-US" sz="2400" dirty="0" smtClean="0"/>
              <a:t>s have </a:t>
            </a:r>
            <a:r>
              <a:rPr lang="en-US" sz="2400" dirty="0" smtClean="0">
                <a:solidFill>
                  <a:srgbClr val="7030A0"/>
                </a:solidFill>
              </a:rPr>
              <a:t>several distinct type of </a:t>
            </a:r>
            <a:r>
              <a:rPr lang="en-US" sz="2400" dirty="0" err="1" smtClean="0">
                <a:solidFill>
                  <a:srgbClr val="7030A0"/>
                </a:solidFill>
              </a:rPr>
              <a:t>actin</a:t>
            </a:r>
            <a:endParaRPr lang="en-US" sz="2400" dirty="0" smtClean="0">
              <a:solidFill>
                <a:srgbClr val="7030A0"/>
              </a:solidFill>
            </a:endParaRPr>
          </a:p>
          <a:p>
            <a:endParaRPr lang="en-US" sz="2400" dirty="0" smtClean="0"/>
          </a:p>
          <a:p>
            <a:r>
              <a:rPr lang="en-US" sz="2400" dirty="0" smtClean="0"/>
              <a:t>In </a:t>
            </a:r>
            <a:r>
              <a:rPr lang="en-US" sz="2400" dirty="0" smtClean="0">
                <a:solidFill>
                  <a:srgbClr val="7030A0"/>
                </a:solidFill>
              </a:rPr>
              <a:t>mammals have six </a:t>
            </a:r>
            <a:r>
              <a:rPr lang="en-US" sz="2400" dirty="0" err="1" smtClean="0">
                <a:solidFill>
                  <a:srgbClr val="7030A0"/>
                </a:solidFill>
              </a:rPr>
              <a:t>actin</a:t>
            </a:r>
            <a:r>
              <a:rPr lang="en-US" sz="2400" dirty="0" smtClean="0">
                <a:solidFill>
                  <a:srgbClr val="7030A0"/>
                </a:solidFill>
              </a:rPr>
              <a:t> genes</a:t>
            </a:r>
            <a:r>
              <a:rPr lang="en-US" sz="2400" dirty="0" smtClean="0"/>
              <a:t>, which are very similar in amino acid sequence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TotalTime>
  <Words>1017</Words>
  <Application>Microsoft Office PowerPoint</Application>
  <PresentationFormat>On-screen Show (4:3)</PresentationFormat>
  <Paragraphs>233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CYTOSKELETON</vt:lpstr>
      <vt:lpstr>Slide 2</vt:lpstr>
      <vt:lpstr>CYTOSKELETON</vt:lpstr>
      <vt:lpstr>Cytoskeleton Made of proteins Dynamic properties Coordinate with each other Coordinate with external signal</vt:lpstr>
      <vt:lpstr>Slide 5</vt:lpstr>
      <vt:lpstr>I.MICROFILAMENTS/ACTINFILAMENTS </vt:lpstr>
      <vt:lpstr>Slide 7</vt:lpstr>
      <vt:lpstr>Slide 8</vt:lpstr>
      <vt:lpstr>Slide 9</vt:lpstr>
      <vt:lpstr>Polymerization of G-actin. Actin monomers polymerise to form actin filament  (positive end elongates 5-10 times faster than –ve end)</vt:lpstr>
      <vt:lpstr>   Actin cytoskeleton a) G-actin         b)F-actin Mg++- +</vt:lpstr>
      <vt:lpstr>Functions of Microfilaments</vt:lpstr>
      <vt:lpstr>Slide 13</vt:lpstr>
      <vt:lpstr>INTERMEDIATE FILAMENTS</vt:lpstr>
      <vt:lpstr>Slide 15</vt:lpstr>
      <vt:lpstr>Slide 16</vt:lpstr>
      <vt:lpstr>Microtubule</vt:lpstr>
      <vt:lpstr>Slide 18</vt:lpstr>
      <vt:lpstr>Structure of Microtubules</vt:lpstr>
      <vt:lpstr>Slide 20</vt:lpstr>
      <vt:lpstr> Tubulin is dimer made up of 2 similar polypeptides The 2 units of tubulin dimer is alpha tubulin &amp; beta tubulin These units are arranged alternately in the protofilaments Molecular wt. of alpha tubulin is 55000 Dalton,   Molecular wt. of beta tubulin is 57000 Dalton  Amino acid composition in both are similar </vt:lpstr>
      <vt:lpstr>Slide 22</vt:lpstr>
      <vt:lpstr>Functions of Microtubules</vt:lpstr>
      <vt:lpstr>Slide 24</vt:lpstr>
      <vt:lpstr>Comparison of some properties of microfilaments,  intermediate filaments &amp; microtubules</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CYTOSKELETON</dc:title>
  <dc:creator>Sanjay</dc:creator>
  <cp:lastModifiedBy>bvdu</cp:lastModifiedBy>
  <cp:revision>103</cp:revision>
  <dcterms:created xsi:type="dcterms:W3CDTF">2010-07-27T13:14:27Z</dcterms:created>
  <dcterms:modified xsi:type="dcterms:W3CDTF">2017-01-11T08:59:29Z</dcterms:modified>
</cp:coreProperties>
</file>