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365A-FDD2-4046-9A06-FA8B2D84833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29BF6-8335-4F32-969F-EE2599D9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rcn.com/jkimball.ma.ultranet/BiologyPages/N/N.html" TargetMode="External"/><Relationship Id="rId2" Type="http://schemas.openxmlformats.org/officeDocument/2006/relationships/hyperlink" Target="http://users.rcn.com/jkimball.ma.ultranet/BiologyPages/S/Synapse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s.rcn.com/jkimball.ma.ultranet/BiologyPages/M/Muscles.html" TargetMode="External"/><Relationship Id="rId4" Type="http://schemas.openxmlformats.org/officeDocument/2006/relationships/hyperlink" Target="http://users.rcn.com/jkimball.ma.ultranet/BiologyPages/E/ExcitableCells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rcn.com/jkimball.ma.ultranet/BiologyPages/H/Hormones.html" TargetMode="External"/><Relationship Id="rId2" Type="http://schemas.openxmlformats.org/officeDocument/2006/relationships/hyperlink" Target="http://users.rcn.com/jkimball.ma.ultranet/BiologyPages/C/C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s.rcn.com/jkimball.ma.ultranet/BiologyPages/M/Mutations.html" TargetMode="External"/><Relationship Id="rId5" Type="http://schemas.openxmlformats.org/officeDocument/2006/relationships/hyperlink" Target="http://users.rcn.com/jkimball.ma.ultranet/BiologyPages/V/Vision.html" TargetMode="External"/><Relationship Id="rId4" Type="http://schemas.openxmlformats.org/officeDocument/2006/relationships/hyperlink" Target="http://users.rcn.com/jkimball.ma.ultranet/BiologyPages/O/Olfaction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rcn.com/jkimball.ma.ultranet/BiologyPages/N/Neurons.html" TargetMode="External"/><Relationship Id="rId2" Type="http://schemas.openxmlformats.org/officeDocument/2006/relationships/hyperlink" Target="http://users.rcn.com/jkimball.ma.ultranet/BiologyPages/E/ExcitableCell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sers.rcn.com/jkimball.ma.ultranet/BiologyPages/M/Muscle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rcn.com/jkimball.ma.ultranet/BiologyPages/D/Diffusi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rcn.com/jkimball.ma.ultranet/BiologyPages/D/Diffus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rcn.com/jkimball.ma.ultranet/BiologyPages/T/Transcription.html" TargetMode="External"/><Relationship Id="rId3" Type="http://schemas.openxmlformats.org/officeDocument/2006/relationships/hyperlink" Target="http://users.rcn.com/jkimball.ma.ultranet/BiologyPages/A/AnimalCells.html" TargetMode="External"/><Relationship Id="rId7" Type="http://schemas.openxmlformats.org/officeDocument/2006/relationships/hyperlink" Target="http://users.rcn.com/jkimball.ma.ultranet/BiologyPages/C/CellularRespiration.html" TargetMode="External"/><Relationship Id="rId2" Type="http://schemas.openxmlformats.org/officeDocument/2006/relationships/hyperlink" Target="http://users.rcn.com/jkimball.ma.ultranet/BiologyPages/E/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s.rcn.com/jkimball.ma.ultranet/BiologyPages/P/ProteinKinesis.html" TargetMode="External"/><Relationship Id="rId5" Type="http://schemas.openxmlformats.org/officeDocument/2006/relationships/hyperlink" Target="http://users.rcn.com/jkimball.ma.ultranet/BiologyPages/N/Nucleus.html" TargetMode="External"/><Relationship Id="rId4" Type="http://schemas.openxmlformats.org/officeDocument/2006/relationships/hyperlink" Target="http://users.rcn.com/jkimball.ma.ultranet/BiologyPages/C/Carbohydrates.html" TargetMode="External"/><Relationship Id="rId9" Type="http://schemas.openxmlformats.org/officeDocument/2006/relationships/hyperlink" Target="http://users.rcn.com/jkimball.ma.ultranet/BiologyPages/A/ATP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rcn.com/jkimball.ma.ultranet/BiologyPages/A/ATP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rcn.com/jkimball.ma.ultranet/BiologyPages/D/Diffusion.html" TargetMode="External"/><Relationship Id="rId2" Type="http://schemas.openxmlformats.org/officeDocument/2006/relationships/hyperlink" Target="http://users.rcn.com/jkimball.ma.ultranet/BiologyPages/C/CellMembran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s.rcn.com/jkimball.ma.ultranet/BiologyPages/E/Endocytosis.html" TargetMode="External"/><Relationship Id="rId5" Type="http://schemas.openxmlformats.org/officeDocument/2006/relationships/hyperlink" Target="http://users.rcn.com/jkimball.ma.ultranet/BiologyPages/M/M.html" TargetMode="External"/><Relationship Id="rId4" Type="http://schemas.openxmlformats.org/officeDocument/2006/relationships/hyperlink" Target="http://users.rcn.com/jkimball.ma.ultranet/BiologyPages/H/H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rcn.com/jkimball.ma.ultranet/BiologyPages/M/MembraneProteins.gif" TargetMode="External"/><Relationship Id="rId2" Type="http://schemas.openxmlformats.org/officeDocument/2006/relationships/hyperlink" Target="http://users.rcn.com/jkimball.ma.ultranet/BiologyPages/D/Diffusio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rcn.com/jkimball.ma.ultranet/BiologyPages/T/Taxes.html" TargetMode="External"/><Relationship Id="rId2" Type="http://schemas.openxmlformats.org/officeDocument/2006/relationships/hyperlink" Target="http://users.rcn.com/jkimball.ma.ultranet/BiologyPages/D/Diffusio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Transport Across Cell Membranes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External </a:t>
            </a:r>
            <a:r>
              <a:rPr lang="en-US" b="1" dirty="0" err="1" smtClean="0"/>
              <a:t>ligands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External </a:t>
            </a:r>
            <a:r>
              <a:rPr lang="en-US" dirty="0" err="1" smtClean="0"/>
              <a:t>ligands</a:t>
            </a:r>
            <a:r>
              <a:rPr lang="en-US" dirty="0" smtClean="0"/>
              <a:t> </a:t>
            </a:r>
            <a:r>
              <a:rPr lang="en-US" dirty="0" smtClean="0"/>
              <a:t>bind </a:t>
            </a:r>
            <a:r>
              <a:rPr lang="en-US" dirty="0" smtClean="0"/>
              <a:t>to a site on the extracellular side of the channel. </a:t>
            </a:r>
          </a:p>
          <a:p>
            <a:r>
              <a:rPr lang="en-US" b="1" dirty="0" smtClean="0"/>
              <a:t>Examples: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hlinkClick r:id="rId2"/>
              </a:rPr>
              <a:t>Acetylcholine</a:t>
            </a:r>
            <a:r>
              <a:rPr lang="en-US" dirty="0" smtClean="0"/>
              <a:t> (</a:t>
            </a:r>
            <a:r>
              <a:rPr lang="en-US" b="1" dirty="0" err="1" smtClean="0"/>
              <a:t>ACh</a:t>
            </a:r>
            <a:r>
              <a:rPr lang="en-US" dirty="0" smtClean="0"/>
              <a:t>). The binding of the </a:t>
            </a:r>
            <a:r>
              <a:rPr lang="en-US" dirty="0" smtClean="0">
                <a:hlinkClick r:id="rId3"/>
              </a:rPr>
              <a:t>neurotransmitter</a:t>
            </a:r>
            <a:r>
              <a:rPr lang="en-US" dirty="0" smtClean="0"/>
              <a:t> acetylcholine at certain </a:t>
            </a:r>
            <a:r>
              <a:rPr lang="en-US" dirty="0" smtClean="0">
                <a:hlinkClick r:id="rId2"/>
              </a:rPr>
              <a:t>synapses</a:t>
            </a:r>
            <a:r>
              <a:rPr lang="en-US" dirty="0" smtClean="0"/>
              <a:t> opens channels that admit Na</a:t>
            </a:r>
            <a:r>
              <a:rPr lang="en-US" baseline="30000" dirty="0" smtClean="0"/>
              <a:t>+</a:t>
            </a:r>
            <a:r>
              <a:rPr lang="en-US" dirty="0" smtClean="0"/>
              <a:t> and initiate a </a:t>
            </a:r>
            <a:r>
              <a:rPr lang="en-US" dirty="0" smtClean="0">
                <a:hlinkClick r:id="rId4"/>
              </a:rPr>
              <a:t>nerve impulse</a:t>
            </a:r>
            <a:r>
              <a:rPr lang="en-US" dirty="0" smtClean="0"/>
              <a:t> or </a:t>
            </a:r>
            <a:r>
              <a:rPr lang="en-US" dirty="0" smtClean="0">
                <a:hlinkClick r:id="rId5"/>
              </a:rPr>
              <a:t>muscle contraction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Gamma amino butyric acid</a:t>
            </a:r>
            <a:r>
              <a:rPr lang="en-US" dirty="0" smtClean="0"/>
              <a:t> (</a:t>
            </a:r>
            <a:r>
              <a:rPr lang="en-US" b="1" dirty="0" smtClean="0"/>
              <a:t>GABA</a:t>
            </a:r>
            <a:r>
              <a:rPr lang="en-US" dirty="0" smtClean="0"/>
              <a:t>). Binding of GABA at certain synapses — designated GABA</a:t>
            </a:r>
            <a:r>
              <a:rPr lang="en-US" baseline="-25000" dirty="0" smtClean="0"/>
              <a:t>A</a:t>
            </a:r>
            <a:r>
              <a:rPr lang="en-US" dirty="0" smtClean="0"/>
              <a:t> — in the central nervous system admits 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 ions into the cell and inhibits the creation of a nerve impulse.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Internal </a:t>
            </a:r>
            <a:r>
              <a:rPr lang="en-US" b="1" dirty="0" err="1" smtClean="0"/>
              <a:t>ligands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Internal </a:t>
            </a:r>
            <a:r>
              <a:rPr lang="en-US" dirty="0" err="1" smtClean="0"/>
              <a:t>ligands</a:t>
            </a:r>
            <a:r>
              <a:rPr lang="en-US" dirty="0" smtClean="0"/>
              <a:t> bind to a site on the channel protein exposed to the </a:t>
            </a:r>
            <a:r>
              <a:rPr lang="en-US" dirty="0" err="1" smtClean="0">
                <a:hlinkClick r:id="rId2"/>
              </a:rPr>
              <a:t>cytosol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Examples: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"Second messengers", like </a:t>
            </a:r>
            <a:r>
              <a:rPr lang="en-US" b="1" dirty="0" smtClean="0">
                <a:hlinkClick r:id="rId3"/>
              </a:rPr>
              <a:t>cyclic AMP</a:t>
            </a:r>
            <a:r>
              <a:rPr lang="en-US" dirty="0" smtClean="0"/>
              <a:t> (</a:t>
            </a:r>
            <a:r>
              <a:rPr lang="en-US" b="1" dirty="0" err="1" smtClean="0"/>
              <a:t>cAMP</a:t>
            </a:r>
            <a:r>
              <a:rPr lang="en-US" dirty="0" smtClean="0"/>
              <a:t>) and </a:t>
            </a:r>
            <a:r>
              <a:rPr lang="en-US" b="1" dirty="0" smtClean="0"/>
              <a:t>cyclic GMP</a:t>
            </a:r>
            <a:r>
              <a:rPr lang="en-US" dirty="0" smtClean="0"/>
              <a:t> (</a:t>
            </a:r>
            <a:r>
              <a:rPr lang="en-US" b="1" dirty="0" err="1" smtClean="0"/>
              <a:t>cGMP</a:t>
            </a:r>
            <a:r>
              <a:rPr lang="en-US" dirty="0" smtClean="0"/>
              <a:t>), regulate channels involved in the initiation of impulses in neurons responding to </a:t>
            </a:r>
            <a:r>
              <a:rPr lang="en-US" dirty="0" smtClean="0">
                <a:hlinkClick r:id="rId4"/>
              </a:rPr>
              <a:t>odors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light</a:t>
            </a:r>
            <a:r>
              <a:rPr lang="en-US" dirty="0" smtClean="0"/>
              <a:t> respectively. </a:t>
            </a:r>
          </a:p>
          <a:p>
            <a:r>
              <a:rPr lang="en-US" b="1" dirty="0" smtClean="0"/>
              <a:t>ATP</a:t>
            </a:r>
            <a:r>
              <a:rPr lang="en-US" dirty="0" smtClean="0"/>
              <a:t> is needed to open the channel that allows chloride (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) and bicarbonate (HCO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) ions out of the cell.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channel is defective in patients with </a:t>
            </a:r>
            <a:r>
              <a:rPr lang="en-US" b="1" dirty="0" smtClean="0">
                <a:hlinkClick r:id="rId6"/>
              </a:rPr>
              <a:t>cystic fibrosis</a:t>
            </a:r>
            <a:r>
              <a:rPr lang="en-US" dirty="0" smtClean="0"/>
              <a:t>. Although the energy liberated by the hydrolysis of ATP is needed to open the channel, this is </a:t>
            </a:r>
            <a:r>
              <a:rPr lang="en-US" b="1" dirty="0" smtClean="0"/>
              <a:t>not</a:t>
            </a:r>
            <a:r>
              <a:rPr lang="en-US" dirty="0" smtClean="0"/>
              <a:t> an example of active transport; the ions diffuse through the open channel following their concentration gradient.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Mechanically-gated ion channels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Examples: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Sound waves bending the cilia-like projections on the hair cells of the inner ear open up ion channels leading to the creation of nerve impulses that the brain interprets as sound. </a:t>
            </a:r>
          </a:p>
          <a:p>
            <a:r>
              <a:rPr lang="en-US" dirty="0" smtClean="0"/>
              <a:t>Mechanical deformation of the cells of stretch receptors opens ion channels leading to the creation of nerve impulses.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Voltage-gated 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so-called </a:t>
            </a:r>
            <a:r>
              <a:rPr lang="en-US" dirty="0" smtClean="0">
                <a:hlinkClick r:id="rId2"/>
              </a:rPr>
              <a:t>"excitable" cells</a:t>
            </a:r>
            <a:r>
              <a:rPr lang="en-US" dirty="0" smtClean="0"/>
              <a:t> like </a:t>
            </a:r>
            <a:r>
              <a:rPr lang="en-US" b="1" dirty="0" smtClean="0">
                <a:hlinkClick r:id="rId3"/>
              </a:rPr>
              <a:t>neurons</a:t>
            </a:r>
            <a:r>
              <a:rPr lang="en-US" dirty="0" smtClean="0"/>
              <a:t> and </a:t>
            </a:r>
            <a:r>
              <a:rPr lang="en-US" b="1" dirty="0" smtClean="0">
                <a:hlinkClick r:id="rId4"/>
              </a:rPr>
              <a:t>muscle cells</a:t>
            </a:r>
            <a:r>
              <a:rPr lang="en-US" dirty="0" smtClean="0"/>
              <a:t>, some channels open or close in response to changes in the charge (measured in volts) across the plasma membrane.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 As an impulse passes down a neuron, the reduction in the voltage opens sodium channels in the adjacent portion of the membrane. This allows the influx of Na</a:t>
            </a:r>
            <a:r>
              <a:rPr lang="en-US" baseline="30000" dirty="0" smtClean="0"/>
              <a:t>+</a:t>
            </a:r>
            <a:r>
              <a:rPr lang="en-US" dirty="0" smtClean="0"/>
              <a:t> into the neuron and thus the continuation of the nerve impulse. </a:t>
            </a:r>
          </a:p>
          <a:p>
            <a:r>
              <a:rPr lang="en-US" dirty="0" smtClean="0"/>
              <a:t>Some 7000 sodium ions pass through each channel during the brief period (about 1 millisecond) that it remains open. This was learned by use of the patch clamp technique.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Facilitated Diffusion of Ions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2"/>
              </a:rPr>
              <a:t>Ligand</a:t>
            </a:r>
            <a:r>
              <a:rPr lang="en-US" dirty="0" smtClean="0">
                <a:hlinkClick r:id="rId2"/>
              </a:rPr>
              <a:t>-gated ion channels.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External </a:t>
            </a:r>
            <a:r>
              <a:rPr lang="en-US" dirty="0" err="1" smtClean="0">
                <a:hlinkClick r:id="rId2"/>
              </a:rPr>
              <a:t>Ligands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Internal </a:t>
            </a:r>
            <a:r>
              <a:rPr lang="en-US" dirty="0" err="1" smtClean="0">
                <a:hlinkClick r:id="rId2"/>
              </a:rPr>
              <a:t>Ligands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Mechanically-gated ion channels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Voltage-gated ion channels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The Patch Clamp Technique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Facilitated Diffusion of Molecules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Active Transport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/>
              </a:rPr>
              <a:t>Direct Active Transport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The Na</a:t>
            </a:r>
            <a:r>
              <a:rPr lang="en-US" baseline="30000" dirty="0" smtClean="0">
                <a:hlinkClick r:id="rId2"/>
              </a:rPr>
              <a:t>+</a:t>
            </a:r>
            <a:r>
              <a:rPr lang="en-US" dirty="0" smtClean="0">
                <a:hlinkClick r:id="rId2"/>
              </a:rPr>
              <a:t>/K</a:t>
            </a:r>
            <a:r>
              <a:rPr lang="en-US" baseline="30000" dirty="0" smtClean="0">
                <a:hlinkClick r:id="rId2"/>
              </a:rPr>
              <a:t>+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ATPase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The H</a:t>
            </a:r>
            <a:r>
              <a:rPr lang="en-US" baseline="30000" dirty="0" smtClean="0">
                <a:hlinkClick r:id="rId2"/>
              </a:rPr>
              <a:t>+</a:t>
            </a:r>
            <a:r>
              <a:rPr lang="en-US" dirty="0" smtClean="0">
                <a:hlinkClick r:id="rId2"/>
              </a:rPr>
              <a:t>/K</a:t>
            </a:r>
            <a:r>
              <a:rPr lang="en-US" baseline="30000" dirty="0" smtClean="0">
                <a:hlinkClick r:id="rId2"/>
              </a:rPr>
              <a:t>+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ATPase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The Ca</a:t>
            </a:r>
            <a:r>
              <a:rPr lang="en-US" baseline="30000" dirty="0" smtClean="0">
                <a:hlinkClick r:id="rId2"/>
              </a:rPr>
              <a:t>2+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ATPase</a:t>
            </a:r>
            <a:r>
              <a:rPr lang="en-US" dirty="0" smtClean="0">
                <a:hlinkClick r:id="rId2"/>
              </a:rPr>
              <a:t> of skeletal muscle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ABC Transporters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Indirect Active Transport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>
                <a:hlinkClick r:id="rId2"/>
              </a:rPr>
              <a:t>Symport</a:t>
            </a:r>
            <a:r>
              <a:rPr lang="en-US" dirty="0" smtClean="0">
                <a:hlinkClick r:id="rId2"/>
              </a:rPr>
              <a:t> Pumps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>
                <a:hlinkClick r:id="rId2"/>
              </a:rPr>
              <a:t>Antiport</a:t>
            </a:r>
            <a:r>
              <a:rPr lang="en-US" dirty="0" smtClean="0">
                <a:hlinkClick r:id="rId2"/>
              </a:rPr>
              <a:t> Pumps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Some inherited ion-channel diseases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Osmosis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Hypotonic Solutions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Isotonic Solutions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Hypertonic Solutions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Importance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cells acquire the molecules and ions they need from their surrounding </a:t>
            </a:r>
            <a:r>
              <a:rPr lang="en-US" b="1" dirty="0" smtClean="0">
                <a:hlinkClick r:id="rId2"/>
              </a:rPr>
              <a:t>extracellular fluid</a:t>
            </a:r>
            <a:r>
              <a:rPr lang="en-US" dirty="0" smtClean="0"/>
              <a:t> (</a:t>
            </a:r>
            <a:r>
              <a:rPr lang="en-US" b="1" dirty="0" smtClean="0"/>
              <a:t>ECF</a:t>
            </a:r>
            <a:r>
              <a:rPr lang="en-US" dirty="0" smtClean="0"/>
              <a:t>). There is an unceasing traffic of molecules and ions in and out of the cell through its </a:t>
            </a:r>
            <a:r>
              <a:rPr lang="en-US" dirty="0" smtClean="0">
                <a:hlinkClick r:id="rId3"/>
              </a:rPr>
              <a:t>plasma membrane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hlinkClick r:id="rId4"/>
              </a:rPr>
              <a:t>glucose</a:t>
            </a:r>
            <a:r>
              <a:rPr lang="en-US" dirty="0" smtClean="0"/>
              <a:t>, Na</a:t>
            </a:r>
            <a:r>
              <a:rPr lang="en-US" baseline="30000" dirty="0" smtClean="0"/>
              <a:t>+</a:t>
            </a:r>
            <a:r>
              <a:rPr lang="en-US" dirty="0" smtClean="0"/>
              <a:t>, Ca</a:t>
            </a:r>
            <a:r>
              <a:rPr lang="en-US" baseline="30000" dirty="0" smtClean="0"/>
              <a:t>2+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>
                <a:hlinkClick r:id="rId2"/>
              </a:rPr>
              <a:t>eukaryotic</a:t>
            </a:r>
            <a:r>
              <a:rPr lang="en-US" dirty="0" smtClean="0"/>
              <a:t> cells, there is also transport in and out of membrane-bounded intracellular compartments such as the </a:t>
            </a:r>
            <a:r>
              <a:rPr lang="en-US" dirty="0" smtClean="0">
                <a:hlinkClick r:id="rId5"/>
              </a:rPr>
              <a:t>nucleus</a:t>
            </a:r>
            <a:r>
              <a:rPr lang="en-US" dirty="0" smtClean="0"/>
              <a:t>, </a:t>
            </a:r>
            <a:r>
              <a:rPr lang="en-US" dirty="0" smtClean="0">
                <a:hlinkClick r:id="rId6"/>
              </a:rPr>
              <a:t>endoplasmic reticulum</a:t>
            </a:r>
            <a:r>
              <a:rPr lang="en-US" dirty="0" smtClean="0"/>
              <a:t>, and </a:t>
            </a:r>
            <a:r>
              <a:rPr lang="en-US" dirty="0" smtClean="0">
                <a:hlinkClick r:id="rId7"/>
              </a:rPr>
              <a:t>mitochondria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Examples: proteins, </a:t>
            </a:r>
            <a:r>
              <a:rPr lang="en-US" dirty="0" smtClean="0">
                <a:hlinkClick r:id="rId8"/>
              </a:rPr>
              <a:t>mRNA</a:t>
            </a:r>
            <a:r>
              <a:rPr lang="en-US" dirty="0" smtClean="0"/>
              <a:t>, Ca</a:t>
            </a:r>
            <a:r>
              <a:rPr lang="en-US" baseline="30000" dirty="0" smtClean="0"/>
              <a:t>2+</a:t>
            </a:r>
            <a:r>
              <a:rPr lang="en-US" dirty="0" smtClean="0"/>
              <a:t>, </a:t>
            </a:r>
            <a:r>
              <a:rPr lang="en-US" dirty="0" smtClean="0">
                <a:hlinkClick r:id="rId9"/>
              </a:rPr>
              <a:t>ATP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Relative concentrations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Molecules and ions move spontaneously down their concentration gradient (i.e., from a region of </a:t>
            </a:r>
            <a:r>
              <a:rPr lang="en-US" dirty="0" smtClean="0">
                <a:solidFill>
                  <a:srgbClr val="0070C0"/>
                </a:solidFill>
              </a:rPr>
              <a:t>higher to a region of lower concentration</a:t>
            </a:r>
            <a:r>
              <a:rPr lang="en-US" dirty="0" smtClean="0"/>
              <a:t>) by </a:t>
            </a:r>
            <a:r>
              <a:rPr lang="en-US" b="1" dirty="0" smtClean="0"/>
              <a:t>diffusion</a:t>
            </a:r>
            <a:r>
              <a:rPr lang="en-US" dirty="0" smtClean="0"/>
              <a:t>.(</a:t>
            </a:r>
            <a:r>
              <a:rPr lang="en-US" b="1" dirty="0" smtClean="0">
                <a:solidFill>
                  <a:srgbClr val="FF0000"/>
                </a:solidFill>
              </a:rPr>
              <a:t>Passive </a:t>
            </a:r>
            <a:r>
              <a:rPr lang="en-US" b="1" dirty="0" smtClean="0">
                <a:solidFill>
                  <a:srgbClr val="FF0000"/>
                </a:solidFill>
              </a:rPr>
              <a:t>transport)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Molecules and ions can be moved </a:t>
            </a:r>
            <a:r>
              <a:rPr lang="en-US" b="1" dirty="0" smtClean="0"/>
              <a:t>against</a:t>
            </a:r>
            <a:r>
              <a:rPr lang="en-US" dirty="0" smtClean="0"/>
              <a:t> their </a:t>
            </a:r>
            <a:r>
              <a:rPr lang="en-US" b="1" i="1" dirty="0" smtClean="0"/>
              <a:t>concentration gradient</a:t>
            </a:r>
            <a:r>
              <a:rPr lang="en-US" dirty="0" smtClean="0"/>
              <a:t>, but this process, called </a:t>
            </a:r>
            <a:r>
              <a:rPr lang="en-US" b="1" dirty="0" smtClean="0">
                <a:solidFill>
                  <a:srgbClr val="FF0000"/>
                </a:solidFill>
              </a:rPr>
              <a:t>active transport</a:t>
            </a:r>
            <a:r>
              <a:rPr lang="en-US" dirty="0" smtClean="0"/>
              <a:t>, requires the expenditure of energy (usually from </a:t>
            </a:r>
            <a:r>
              <a:rPr lang="en-US" dirty="0" smtClean="0">
                <a:hlinkClick r:id="rId2"/>
              </a:rPr>
              <a:t>ATP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. Lipid </a:t>
            </a:r>
            <a:r>
              <a:rPr lang="en-US" sz="2400" b="1" dirty="0" err="1" smtClean="0">
                <a:solidFill>
                  <a:srgbClr val="FF0000"/>
                </a:solidFill>
              </a:rPr>
              <a:t>bilayers</a:t>
            </a:r>
            <a:r>
              <a:rPr lang="en-US" sz="2400" b="1" dirty="0" smtClean="0">
                <a:solidFill>
                  <a:srgbClr val="FF0000"/>
                </a:solidFill>
              </a:rPr>
              <a:t> are impermeable to most essential molecules and ions.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hlinkClick r:id="rId2"/>
              </a:rPr>
              <a:t>lipid </a:t>
            </a:r>
            <a:r>
              <a:rPr lang="en-US" dirty="0" err="1" smtClean="0">
                <a:hlinkClick r:id="rId2"/>
              </a:rPr>
              <a:t>bilayer</a:t>
            </a:r>
            <a:r>
              <a:rPr lang="en-US" dirty="0" smtClean="0"/>
              <a:t> is permeable to </a:t>
            </a:r>
            <a:r>
              <a:rPr lang="en-US" b="1" dirty="0" smtClean="0"/>
              <a:t>water</a:t>
            </a:r>
            <a:r>
              <a:rPr lang="en-US" dirty="0" smtClean="0"/>
              <a:t> molecules and a few other small, uncharged, molecules like</a:t>
            </a:r>
            <a:br>
              <a:rPr lang="en-US" dirty="0" smtClean="0"/>
            </a:br>
            <a:r>
              <a:rPr lang="en-US" dirty="0" smtClean="0"/>
              <a:t>oxygen (O</a:t>
            </a:r>
            <a:r>
              <a:rPr lang="en-US" baseline="-25000" dirty="0" smtClean="0"/>
              <a:t>2</a:t>
            </a:r>
            <a:r>
              <a:rPr lang="en-US" dirty="0" smtClean="0"/>
              <a:t>) and 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diffuse freely in and out of the cell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diffusion of water through the plasma membrane is of such importance to the cell that it is given a special name: </a:t>
            </a:r>
            <a:r>
              <a:rPr lang="en-US" b="1" dirty="0" smtClean="0">
                <a:hlinkClick r:id="rId3"/>
              </a:rPr>
              <a:t>osmosis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Lipid </a:t>
            </a:r>
            <a:r>
              <a:rPr lang="en-US" dirty="0" err="1" smtClean="0"/>
              <a:t>bilayers</a:t>
            </a:r>
            <a:r>
              <a:rPr lang="en-US" dirty="0" smtClean="0"/>
              <a:t> are </a:t>
            </a:r>
            <a:r>
              <a:rPr lang="en-US" b="1" dirty="0" smtClean="0"/>
              <a:t>not</a:t>
            </a:r>
            <a:r>
              <a:rPr lang="en-US" dirty="0" smtClean="0"/>
              <a:t> permeable to: </a:t>
            </a:r>
            <a:r>
              <a:rPr lang="en-US" b="1" dirty="0" smtClean="0"/>
              <a:t>ions</a:t>
            </a:r>
            <a:r>
              <a:rPr lang="en-US" dirty="0" smtClean="0"/>
              <a:t> such as </a:t>
            </a:r>
          </a:p>
          <a:p>
            <a:pPr lvl="1"/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r>
              <a:rPr lang="en-US" dirty="0" smtClean="0"/>
              <a:t>, Na</a:t>
            </a:r>
            <a:r>
              <a:rPr lang="en-US" baseline="30000" dirty="0" smtClean="0"/>
              <a:t>+</a:t>
            </a:r>
            <a:r>
              <a:rPr lang="en-US" dirty="0" smtClean="0"/>
              <a:t>, Ca</a:t>
            </a:r>
            <a:r>
              <a:rPr lang="en-US" baseline="30000" dirty="0" smtClean="0"/>
              <a:t>2+</a:t>
            </a:r>
            <a:r>
              <a:rPr lang="en-US" dirty="0" smtClean="0"/>
              <a:t> (called </a:t>
            </a:r>
            <a:r>
              <a:rPr lang="en-US" b="1" dirty="0" err="1" smtClean="0"/>
              <a:t>cations</a:t>
            </a:r>
            <a:r>
              <a:rPr lang="en-US" dirty="0" smtClean="0"/>
              <a:t> because when subjected to an electric field they migrate toward the cathode [the negatively-charged electrode]) </a:t>
            </a:r>
          </a:p>
          <a:p>
            <a:pPr lvl="1"/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,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(called </a:t>
            </a:r>
            <a:r>
              <a:rPr lang="en-US" b="1" dirty="0" smtClean="0"/>
              <a:t>anions</a:t>
            </a:r>
            <a:r>
              <a:rPr lang="en-US" dirty="0" smtClean="0"/>
              <a:t> because they migrate toward the anode [the positively-charged electrode])</a:t>
            </a:r>
          </a:p>
          <a:p>
            <a:r>
              <a:rPr lang="en-US" dirty="0" smtClean="0"/>
              <a:t>small </a:t>
            </a:r>
            <a:r>
              <a:rPr lang="en-US" dirty="0" smtClean="0">
                <a:hlinkClick r:id="rId4"/>
              </a:rPr>
              <a:t>hydrophilic</a:t>
            </a:r>
            <a:r>
              <a:rPr lang="en-US" dirty="0" smtClean="0"/>
              <a:t> </a:t>
            </a:r>
            <a:r>
              <a:rPr lang="en-US" b="1" dirty="0" smtClean="0"/>
              <a:t>molecules</a:t>
            </a:r>
            <a:r>
              <a:rPr lang="en-US" dirty="0" smtClean="0"/>
              <a:t> like glucose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hlinkClick r:id="rId5"/>
              </a:rPr>
              <a:t>macromolecules</a:t>
            </a:r>
            <a:r>
              <a:rPr lang="en-US" dirty="0" smtClean="0"/>
              <a:t> like proteins and RNA </a:t>
            </a:r>
          </a:p>
          <a:p>
            <a:r>
              <a:rPr lang="en-US" dirty="0" smtClean="0"/>
              <a:t>This page will examine how ions and small molecules are transported across cell membranes. The transport of macromolecules through membranes is described in </a:t>
            </a:r>
            <a:r>
              <a:rPr lang="en-US" dirty="0" err="1" smtClean="0">
                <a:hlinkClick r:id="rId6"/>
              </a:rPr>
              <a:t>Endocytosis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Solving these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hlinkClick r:id="rId2"/>
              </a:rPr>
              <a:t>Facilitated diffusion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hlinkClick r:id="rId3"/>
              </a:rPr>
              <a:t>Transmembrane</a:t>
            </a:r>
            <a:r>
              <a:rPr lang="en-US" dirty="0" smtClean="0">
                <a:hlinkClick r:id="rId3"/>
              </a:rPr>
              <a:t> proteins</a:t>
            </a:r>
            <a:r>
              <a:rPr lang="en-US" dirty="0" smtClean="0"/>
              <a:t> create a water-filled pore through which ions and some small hydrophilic molecules can pass by diffusion. The channels can be opened (or closed) according to the needs of the cell. </a:t>
            </a:r>
          </a:p>
          <a:p>
            <a:r>
              <a:rPr lang="en-US" b="1" dirty="0" smtClean="0">
                <a:hlinkClick r:id="rId2"/>
              </a:rPr>
              <a:t>Active transport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Transmembrane</a:t>
            </a:r>
            <a:r>
              <a:rPr lang="en-US" dirty="0" smtClean="0"/>
              <a:t> proteins, called transporters, use the energy of ATP to force ions or small molecules through the membrane </a:t>
            </a:r>
            <a:r>
              <a:rPr lang="en-US" b="1" dirty="0" smtClean="0"/>
              <a:t>against</a:t>
            </a:r>
            <a:r>
              <a:rPr lang="en-US" dirty="0" smtClean="0"/>
              <a:t> their concentration gradient.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Facilitated Diffusion of Ions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Facilitated diffusion of ions takes place through proteins, or assemblies of proteins, embedded in the plasma membrane. These </a:t>
            </a:r>
            <a:r>
              <a:rPr lang="en-US" dirty="0" err="1" smtClean="0"/>
              <a:t>transmembrane</a:t>
            </a:r>
            <a:r>
              <a:rPr lang="en-US" dirty="0" smtClean="0"/>
              <a:t> proteins form a water-filled channel through which the ion can pass </a:t>
            </a:r>
            <a:r>
              <a:rPr lang="en-US" b="1" dirty="0" smtClean="0"/>
              <a:t>down</a:t>
            </a:r>
            <a:r>
              <a:rPr lang="en-US" dirty="0" smtClean="0"/>
              <a:t> its concentration gradient.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transmembrane</a:t>
            </a:r>
            <a:r>
              <a:rPr lang="en-US" dirty="0" smtClean="0"/>
              <a:t> channels that permit facilitated diffusion can be opened or closed. They are said to be </a:t>
            </a:r>
            <a:r>
              <a:rPr lang="en-US" b="1" dirty="0" smtClean="0"/>
              <a:t>"gated"</a:t>
            </a:r>
            <a:r>
              <a:rPr lang="en-US" dirty="0" smtClean="0"/>
              <a:t>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Some types of gated ion channels: </a:t>
            </a:r>
          </a:p>
          <a:p>
            <a:r>
              <a:rPr lang="en-US" dirty="0" err="1" smtClean="0"/>
              <a:t>l</a:t>
            </a:r>
            <a:r>
              <a:rPr lang="en-US" dirty="0" err="1" smtClean="0">
                <a:solidFill>
                  <a:srgbClr val="7030A0"/>
                </a:solidFill>
              </a:rPr>
              <a:t>igand</a:t>
            </a:r>
            <a:r>
              <a:rPr lang="en-US" dirty="0" smtClean="0">
                <a:solidFill>
                  <a:srgbClr val="7030A0"/>
                </a:solidFill>
              </a:rPr>
              <a:t>-gated </a:t>
            </a:r>
          </a:p>
          <a:p>
            <a:r>
              <a:rPr lang="en-US" dirty="0" smtClean="0">
                <a:hlinkClick r:id="rId2"/>
              </a:rPr>
              <a:t>mechanically-gated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voltage-gated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light-gated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Ligand</a:t>
            </a:r>
            <a:r>
              <a:rPr lang="en-US" b="1" i="1" dirty="0" smtClean="0">
                <a:solidFill>
                  <a:srgbClr val="FF0000"/>
                </a:solidFill>
              </a:rPr>
              <a:t>-gated ion channels.</a:t>
            </a:r>
            <a:br>
              <a:rPr lang="en-US" b="1" i="1" dirty="0" smtClean="0">
                <a:solidFill>
                  <a:srgbClr val="FF0000"/>
                </a:solidFill>
              </a:rPr>
            </a:b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ion channels open or close in response to binding a small </a:t>
            </a:r>
            <a:r>
              <a:rPr lang="en-US" i="1" dirty="0" smtClean="0">
                <a:solidFill>
                  <a:srgbClr val="FF0000"/>
                </a:solidFill>
              </a:rPr>
              <a:t>signaling molecule </a:t>
            </a:r>
            <a:r>
              <a:rPr lang="en-US" dirty="0" smtClean="0"/>
              <a:t>or </a:t>
            </a:r>
            <a:r>
              <a:rPr lang="en-US" b="1" dirty="0" smtClean="0"/>
              <a:t>"</a:t>
            </a:r>
            <a:r>
              <a:rPr lang="en-US" b="1" dirty="0" err="1" smtClean="0"/>
              <a:t>ligand</a:t>
            </a:r>
            <a:r>
              <a:rPr lang="en-US" b="1" dirty="0" smtClean="0"/>
              <a:t>"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Some ion channels are gated by extracellular </a:t>
            </a:r>
            <a:r>
              <a:rPr lang="en-US" dirty="0" err="1" smtClean="0"/>
              <a:t>ligands</a:t>
            </a:r>
            <a:r>
              <a:rPr lang="en-US" dirty="0" smtClean="0"/>
              <a:t>; some by intracellular </a:t>
            </a:r>
            <a:r>
              <a:rPr lang="en-US" dirty="0" err="1" smtClean="0"/>
              <a:t>ligands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In both cases, the </a:t>
            </a:r>
            <a:r>
              <a:rPr lang="en-US" dirty="0" err="1" smtClean="0"/>
              <a:t>ligand</a:t>
            </a:r>
            <a:r>
              <a:rPr lang="en-US" dirty="0" smtClean="0"/>
              <a:t> is </a:t>
            </a:r>
            <a:r>
              <a:rPr lang="en-US" b="1" dirty="0" smtClean="0"/>
              <a:t>not</a:t>
            </a:r>
            <a:r>
              <a:rPr lang="en-US" dirty="0" smtClean="0"/>
              <a:t> the substance that is transported when the channel opens.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734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Transport Across Cell Membranes</vt:lpstr>
      <vt:lpstr>Slide 2</vt:lpstr>
      <vt:lpstr>Slide 3</vt:lpstr>
      <vt:lpstr>Importance </vt:lpstr>
      <vt:lpstr>Slide 5</vt:lpstr>
      <vt:lpstr> 2. Lipid bilayers are impermeable to most essential molecules and ions.  </vt:lpstr>
      <vt:lpstr>Solving these problems</vt:lpstr>
      <vt:lpstr>Facilitated Diffusion of Ions</vt:lpstr>
      <vt:lpstr>Ligand-gated ion channels. </vt:lpstr>
      <vt:lpstr>External ligands </vt:lpstr>
      <vt:lpstr>Internal ligands </vt:lpstr>
      <vt:lpstr> Mechanically-gated ion channels </vt:lpstr>
      <vt:lpstr>Voltage-gated ion channels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Across Cell Membranes</dc:title>
  <dc:creator>bvp</dc:creator>
  <cp:lastModifiedBy>Dell</cp:lastModifiedBy>
  <cp:revision>11</cp:revision>
  <dcterms:created xsi:type="dcterms:W3CDTF">2010-08-12T08:52:41Z</dcterms:created>
  <dcterms:modified xsi:type="dcterms:W3CDTF">2012-01-04T09:05:44Z</dcterms:modified>
</cp:coreProperties>
</file>